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 id="2147483691" r:id="rId2"/>
  </p:sldMasterIdLst>
  <p:notesMasterIdLst>
    <p:notesMasterId r:id="rId60"/>
  </p:notesMasterIdLst>
  <p:handoutMasterIdLst>
    <p:handoutMasterId r:id="rId61"/>
  </p:handoutMasterIdLst>
  <p:sldIdLst>
    <p:sldId id="1011" r:id="rId3"/>
    <p:sldId id="263" r:id="rId4"/>
    <p:sldId id="1007" r:id="rId5"/>
    <p:sldId id="284" r:id="rId6"/>
    <p:sldId id="264" r:id="rId7"/>
    <p:sldId id="265" r:id="rId8"/>
    <p:sldId id="295" r:id="rId9"/>
    <p:sldId id="268" r:id="rId10"/>
    <p:sldId id="288" r:id="rId11"/>
    <p:sldId id="271" r:id="rId12"/>
    <p:sldId id="266" r:id="rId13"/>
    <p:sldId id="267" r:id="rId14"/>
    <p:sldId id="1001" r:id="rId15"/>
    <p:sldId id="270" r:id="rId16"/>
    <p:sldId id="297" r:id="rId17"/>
    <p:sldId id="1004" r:id="rId18"/>
    <p:sldId id="287" r:id="rId19"/>
    <p:sldId id="286" r:id="rId20"/>
    <p:sldId id="1005" r:id="rId21"/>
    <p:sldId id="1006" r:id="rId22"/>
    <p:sldId id="1012" r:id="rId23"/>
    <p:sldId id="1013" r:id="rId24"/>
    <p:sldId id="1014" r:id="rId25"/>
    <p:sldId id="305" r:id="rId26"/>
    <p:sldId id="291" r:id="rId27"/>
    <p:sldId id="294" r:id="rId28"/>
    <p:sldId id="306" r:id="rId29"/>
    <p:sldId id="277" r:id="rId30"/>
    <p:sldId id="310" r:id="rId31"/>
    <p:sldId id="1000" r:id="rId32"/>
    <p:sldId id="1002" r:id="rId33"/>
    <p:sldId id="274" r:id="rId34"/>
    <p:sldId id="299" r:id="rId35"/>
    <p:sldId id="307" r:id="rId36"/>
    <p:sldId id="280" r:id="rId37"/>
    <p:sldId id="281" r:id="rId38"/>
    <p:sldId id="302" r:id="rId39"/>
    <p:sldId id="301" r:id="rId40"/>
    <p:sldId id="303" r:id="rId41"/>
    <p:sldId id="304" r:id="rId42"/>
    <p:sldId id="276" r:id="rId43"/>
    <p:sldId id="269" r:id="rId44"/>
    <p:sldId id="279" r:id="rId45"/>
    <p:sldId id="278" r:id="rId46"/>
    <p:sldId id="990" r:id="rId47"/>
    <p:sldId id="991" r:id="rId48"/>
    <p:sldId id="314" r:id="rId49"/>
    <p:sldId id="318" r:id="rId50"/>
    <p:sldId id="313" r:id="rId51"/>
    <p:sldId id="315" r:id="rId52"/>
    <p:sldId id="316" r:id="rId53"/>
    <p:sldId id="317" r:id="rId54"/>
    <p:sldId id="308" r:id="rId55"/>
    <p:sldId id="309" r:id="rId56"/>
    <p:sldId id="319" r:id="rId57"/>
    <p:sldId id="1003" r:id="rId58"/>
    <p:sldId id="259" r:id="rId59"/>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8CC63E"/>
    <a:srgbClr val="EAEAEA"/>
    <a:srgbClr val="00FF00"/>
    <a:srgbClr val="71FF71"/>
    <a:srgbClr val="B7FFB7"/>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18" autoAdjust="0"/>
  </p:normalViewPr>
  <p:slideViewPr>
    <p:cSldViewPr>
      <p:cViewPr varScale="1">
        <p:scale>
          <a:sx n="39" d="100"/>
          <a:sy n="39" d="100"/>
        </p:scale>
        <p:origin x="1008"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46"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0763" tIns="45382" rIns="90763" bIns="45382"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9" y="0"/>
            <a:ext cx="3038475" cy="462120"/>
          </a:xfrm>
          <a:prstGeom prst="rect">
            <a:avLst/>
          </a:prstGeom>
        </p:spPr>
        <p:txBody>
          <a:bodyPr vert="horz" wrap="square" lIns="90763" tIns="45382" rIns="90763" bIns="45382" numCol="1" anchor="t" anchorCtr="0" compatLnSpc="1">
            <a:prstTxWarp prst="textNoShape">
              <a:avLst/>
            </a:prstTxWarp>
          </a:bodyPr>
          <a:lstStyle>
            <a:lvl1pPr algn="r">
              <a:defRPr sz="1200">
                <a:latin typeface="Arial" pitchFamily="34" charset="0"/>
              </a:defRPr>
            </a:lvl1pPr>
          </a:lstStyle>
          <a:p>
            <a:pPr>
              <a:defRPr/>
            </a:pPr>
            <a:fld id="{81BBEEF6-F33E-4CA3-8AFB-B679DCF8ED2C}" type="datetimeFigureOut">
              <a:rPr lang="en-US" altLang="en-US"/>
              <a:t>9/26/2019</a:t>
            </a:fld>
            <a:endParaRPr lang="en-US" altLang="en-US"/>
          </a:p>
        </p:txBody>
      </p:sp>
      <p:sp>
        <p:nvSpPr>
          <p:cNvPr id="4" name="Footer Placeholder 3"/>
          <p:cNvSpPr>
            <a:spLocks noGrp="1"/>
          </p:cNvSpPr>
          <p:nvPr>
            <p:ph type="ftr" sz="quarter" idx="2"/>
          </p:nvPr>
        </p:nvSpPr>
        <p:spPr>
          <a:xfrm>
            <a:off x="1" y="8772378"/>
            <a:ext cx="3038475" cy="462120"/>
          </a:xfrm>
          <a:prstGeom prst="rect">
            <a:avLst/>
          </a:prstGeom>
        </p:spPr>
        <p:txBody>
          <a:bodyPr vert="horz" lIns="90763" tIns="45382" rIns="90763" bIns="45382"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9" y="8772378"/>
            <a:ext cx="3038475" cy="462120"/>
          </a:xfrm>
          <a:prstGeom prst="rect">
            <a:avLst/>
          </a:prstGeom>
        </p:spPr>
        <p:txBody>
          <a:bodyPr vert="horz" wrap="square" lIns="90763" tIns="45382" rIns="90763" bIns="45382" numCol="1" anchor="b" anchorCtr="0" compatLnSpc="1">
            <a:prstTxWarp prst="textNoShape">
              <a:avLst/>
            </a:prstTxWarp>
          </a:bodyPr>
          <a:lstStyle>
            <a:lvl1pPr algn="r">
              <a:defRPr sz="1200">
                <a:latin typeface="Arial" pitchFamily="34" charset="0"/>
              </a:defRPr>
            </a:lvl1pPr>
          </a:lstStyle>
          <a:p>
            <a:pPr>
              <a:defRPr/>
            </a:pPr>
            <a:fld id="{FCFB4CA9-0F6A-4C23-8D11-B48A4ABA1677}" type="slidenum">
              <a:rPr lang="en-US" altLang="en-US"/>
              <a:t>‹#›</a:t>
            </a:fld>
            <a:endParaRPr lang="en-US" altLang="en-US"/>
          </a:p>
        </p:txBody>
      </p:sp>
      <p:sp>
        <p:nvSpPr>
          <p:cNvPr id="270345" name="Text Box 9"/>
          <p:cNvSpPr txBox="1">
            <a:spLocks noChangeArrowheads="1"/>
          </p:cNvSpPr>
          <p:nvPr/>
        </p:nvSpPr>
        <p:spPr>
          <a:xfrm>
            <a:off x="533401" y="8403315"/>
            <a:ext cx="5943600" cy="46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63" tIns="45382" rIns="90763" bIns="45382">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496"/>
              </a:spcBef>
              <a:spcAft>
                <a:spcPts val="496"/>
              </a:spcAft>
              <a:defRPr/>
            </a:pPr>
            <a:r>
              <a:rPr lang="en-US" altLang="en-US" sz="800" b="1" i="1">
                <a:latin typeface="Arial Unicode MS" pitchFamily="34" charset="-128"/>
              </a:rPr>
              <a:t>Information in this presentation, including but not limited to PowerPoint handouts and the presenters' comments, is summary only and not legal advice.  We advise you to consult with legal counsel to determine how this information may apply to your specific facts and circumstances</a:t>
            </a:r>
            <a:r>
              <a:rPr lang="en-US" altLang="en-US" sz="800" b="1">
                <a:latin typeface="Arial Unicode MS" pitchFamily="34" charset="-128"/>
              </a:rPr>
              <a:t>.</a:t>
            </a:r>
            <a:endParaRPr lang="en-US" altLang="en-US" sz="800">
              <a:latin typeface="Arial Unicode MS" pitchFamily="34" charset="-128"/>
            </a:endParaRPr>
          </a:p>
        </p:txBody>
      </p:sp>
    </p:spTree>
    <p:extLst>
      <p:ext uri="{BB962C8B-B14F-4D97-AF65-F5344CB8AC3E}">
        <p14:creationId xmlns:p14="http://schemas.microsoft.com/office/powerpoint/2010/main" val="2768498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xfrm>
            <a:off x="1"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487" tIns="46244" rIns="92487" bIns="46244" numCol="1" anchor="t" anchorCtr="0" compatLnSpc="1">
            <a:prstTxWarp prst="textNoShape">
              <a:avLst/>
            </a:prstTxWarp>
          </a:bodyPr>
          <a:lstStyle>
            <a:lvl1pPr defTabSz="924967" eaLnBrk="1" hangingPunct="1">
              <a:defRPr sz="1200">
                <a:latin typeface="Arial" charset="0"/>
                <a:ea typeface="ＭＳ Ｐゴシック" charset="0"/>
                <a:cs typeface="+mn-cs"/>
              </a:defRPr>
            </a:lvl1pPr>
          </a:lstStyle>
          <a:p>
            <a:pPr>
              <a:defRPr/>
            </a:pPr>
            <a:endParaRPr lang="en-US"/>
          </a:p>
        </p:txBody>
      </p:sp>
      <p:sp>
        <p:nvSpPr>
          <p:cNvPr id="48131" name="Rectangle 3"/>
          <p:cNvSpPr>
            <a:spLocks noGrp="1" noChangeArrowheads="1"/>
          </p:cNvSpPr>
          <p:nvPr>
            <p:ph type="dt" idx="1"/>
          </p:nvPr>
        </p:nvSpPr>
        <p:spPr>
          <a:xfrm>
            <a:off x="3970339" y="0"/>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487" tIns="46244" rIns="92487" bIns="46244" numCol="1" anchor="t" anchorCtr="0" compatLnSpc="1">
            <a:prstTxWarp prst="textNoShape">
              <a:avLst/>
            </a:prstTxWarp>
          </a:bodyPr>
          <a:lstStyle>
            <a:lvl1pPr algn="r" defTabSz="924967" eaLnBrk="1" hangingPunct="1">
              <a:defRPr sz="1200">
                <a:latin typeface="Arial" charset="0"/>
                <a:ea typeface="ＭＳ Ｐゴシック" charset="0"/>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a:xfrm>
            <a:off x="1195388" y="692150"/>
            <a:ext cx="4619625" cy="3463925"/>
          </a:xfrm>
          <a:prstGeom prst="rect">
            <a:avLst/>
          </a:prstGeom>
          <a:noFill/>
          <a:ln w="9525">
            <a:solidFill>
              <a:srgbClr val="000000"/>
            </a:solidFill>
            <a:miter lim="80000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a:xfrm>
            <a:off x="701675" y="4387768"/>
            <a:ext cx="5607050"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487" tIns="46244" rIns="92487" bIns="4624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8134" name="Rectangle 6"/>
          <p:cNvSpPr>
            <a:spLocks noGrp="1" noChangeArrowheads="1"/>
          </p:cNvSpPr>
          <p:nvPr>
            <p:ph type="ftr" sz="quarter" idx="4"/>
          </p:nvPr>
        </p:nvSpPr>
        <p:spPr>
          <a:xfrm>
            <a:off x="1"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487" tIns="46244" rIns="92487" bIns="46244" numCol="1" anchor="b" anchorCtr="0" compatLnSpc="1">
            <a:prstTxWarp prst="textNoShape">
              <a:avLst/>
            </a:prstTxWarp>
          </a:bodyPr>
          <a:lstStyle>
            <a:lvl1pPr defTabSz="924967" eaLnBrk="1" hangingPunct="1">
              <a:defRPr sz="1200">
                <a:latin typeface="Arial" charset="0"/>
                <a:ea typeface="ＭＳ Ｐゴシック" charset="0"/>
                <a:cs typeface="+mn-cs"/>
              </a:defRPr>
            </a:lvl1pPr>
          </a:lstStyle>
          <a:p>
            <a:pPr>
              <a:defRPr/>
            </a:pPr>
            <a:endParaRPr lang="en-US"/>
          </a:p>
        </p:txBody>
      </p:sp>
      <p:sp>
        <p:nvSpPr>
          <p:cNvPr id="48135" name="Rectangle 7"/>
          <p:cNvSpPr>
            <a:spLocks noGrp="1" noChangeArrowheads="1"/>
          </p:cNvSpPr>
          <p:nvPr>
            <p:ph type="sldNum" sz="quarter" idx="5"/>
          </p:nvPr>
        </p:nvSpPr>
        <p:spPr>
          <a:xfrm>
            <a:off x="3970339" y="8772378"/>
            <a:ext cx="3038475"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487" tIns="46244" rIns="92487" bIns="46244" numCol="1" anchor="b" anchorCtr="0" compatLnSpc="1">
            <a:prstTxWarp prst="textNoShape">
              <a:avLst/>
            </a:prstTxWarp>
          </a:bodyPr>
          <a:lstStyle>
            <a:lvl1pPr algn="r" defTabSz="924967" eaLnBrk="1" hangingPunct="1">
              <a:defRPr sz="1200">
                <a:latin typeface="Arial" pitchFamily="34" charset="0"/>
              </a:defRPr>
            </a:lvl1pPr>
          </a:lstStyle>
          <a:p>
            <a:pPr>
              <a:defRPr/>
            </a:pPr>
            <a:fld id="{F584178C-7815-4D88-9200-64BF1C8550CF}" type="slidenum">
              <a:rPr lang="en-US" altLang="en-US"/>
              <a:t>‹#›</a:t>
            </a:fld>
            <a:endParaRPr lang="en-US" altLang="en-US"/>
          </a:p>
        </p:txBody>
      </p:sp>
    </p:spTree>
    <p:extLst>
      <p:ext uri="{BB962C8B-B14F-4D97-AF65-F5344CB8AC3E}">
        <p14:creationId xmlns:p14="http://schemas.microsoft.com/office/powerpoint/2010/main" val="41408467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5</a:t>
            </a:fld>
            <a:endParaRPr lang="en-US" altLang="en-US"/>
          </a:p>
        </p:txBody>
      </p:sp>
    </p:spTree>
    <p:extLst>
      <p:ext uri="{BB962C8B-B14F-4D97-AF65-F5344CB8AC3E}">
        <p14:creationId xmlns:p14="http://schemas.microsoft.com/office/powerpoint/2010/main" val="149864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33A9D6F9-AAAD-49CE-BAD3-90AC88870246}" type="slidenum">
              <a:rPr lang="en-US" altLang="en-US" smtClean="0"/>
              <a:t>31</a:t>
            </a:fld>
            <a:endParaRPr lang="en-US" altLang="en-US"/>
          </a:p>
        </p:txBody>
      </p:sp>
    </p:spTree>
    <p:extLst>
      <p:ext uri="{BB962C8B-B14F-4D97-AF65-F5344CB8AC3E}">
        <p14:creationId xmlns:p14="http://schemas.microsoft.com/office/powerpoint/2010/main" val="39142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35</a:t>
            </a:fld>
            <a:endParaRPr lang="en-US" altLang="en-US"/>
          </a:p>
        </p:txBody>
      </p:sp>
    </p:spTree>
    <p:extLst>
      <p:ext uri="{BB962C8B-B14F-4D97-AF65-F5344CB8AC3E}">
        <p14:creationId xmlns:p14="http://schemas.microsoft.com/office/powerpoint/2010/main" val="169923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36</a:t>
            </a:fld>
            <a:endParaRPr lang="en-US" altLang="en-US"/>
          </a:p>
        </p:txBody>
      </p:sp>
    </p:spTree>
    <p:extLst>
      <p:ext uri="{BB962C8B-B14F-4D97-AF65-F5344CB8AC3E}">
        <p14:creationId xmlns:p14="http://schemas.microsoft.com/office/powerpoint/2010/main" val="115554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38</a:t>
            </a:fld>
            <a:endParaRPr lang="en-US" altLang="en-US"/>
          </a:p>
        </p:txBody>
      </p:sp>
    </p:spTree>
    <p:extLst>
      <p:ext uri="{BB962C8B-B14F-4D97-AF65-F5344CB8AC3E}">
        <p14:creationId xmlns:p14="http://schemas.microsoft.com/office/powerpoint/2010/main" val="2522229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39</a:t>
            </a:fld>
            <a:endParaRPr lang="en-US" altLang="en-US"/>
          </a:p>
        </p:txBody>
      </p:sp>
    </p:spTree>
    <p:extLst>
      <p:ext uri="{BB962C8B-B14F-4D97-AF65-F5344CB8AC3E}">
        <p14:creationId xmlns:p14="http://schemas.microsoft.com/office/powerpoint/2010/main" val="294492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33A9D6F9-AAAD-49CE-BAD3-90AC88870246}" type="slidenum">
              <a:rPr lang="en-US" altLang="en-US" smtClean="0"/>
              <a:t>46</a:t>
            </a:fld>
            <a:endParaRPr lang="en-US" altLang="en-US"/>
          </a:p>
        </p:txBody>
      </p:sp>
    </p:spTree>
    <p:extLst>
      <p:ext uri="{BB962C8B-B14F-4D97-AF65-F5344CB8AC3E}">
        <p14:creationId xmlns:p14="http://schemas.microsoft.com/office/powerpoint/2010/main" val="1177836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48</a:t>
            </a:fld>
            <a:endParaRPr lang="en-US" altLang="en-US"/>
          </a:p>
        </p:txBody>
      </p:sp>
    </p:spTree>
    <p:extLst>
      <p:ext uri="{BB962C8B-B14F-4D97-AF65-F5344CB8AC3E}">
        <p14:creationId xmlns:p14="http://schemas.microsoft.com/office/powerpoint/2010/main" val="67713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49</a:t>
            </a:fld>
            <a:endParaRPr lang="en-US" altLang="en-US"/>
          </a:p>
        </p:txBody>
      </p:sp>
    </p:spTree>
    <p:extLst>
      <p:ext uri="{BB962C8B-B14F-4D97-AF65-F5344CB8AC3E}">
        <p14:creationId xmlns:p14="http://schemas.microsoft.com/office/powerpoint/2010/main" val="336628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50</a:t>
            </a:fld>
            <a:endParaRPr lang="en-US" altLang="en-US"/>
          </a:p>
        </p:txBody>
      </p:sp>
    </p:spTree>
    <p:extLst>
      <p:ext uri="{BB962C8B-B14F-4D97-AF65-F5344CB8AC3E}">
        <p14:creationId xmlns:p14="http://schemas.microsoft.com/office/powerpoint/2010/main" val="121390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51</a:t>
            </a:fld>
            <a:endParaRPr lang="en-US" altLang="en-US"/>
          </a:p>
        </p:txBody>
      </p:sp>
    </p:spTree>
    <p:extLst>
      <p:ext uri="{BB962C8B-B14F-4D97-AF65-F5344CB8AC3E}">
        <p14:creationId xmlns:p14="http://schemas.microsoft.com/office/powerpoint/2010/main" val="139736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7</a:t>
            </a:fld>
            <a:endParaRPr lang="en-US" altLang="en-US"/>
          </a:p>
        </p:txBody>
      </p:sp>
    </p:spTree>
    <p:extLst>
      <p:ext uri="{BB962C8B-B14F-4D97-AF65-F5344CB8AC3E}">
        <p14:creationId xmlns:p14="http://schemas.microsoft.com/office/powerpoint/2010/main" val="309181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52</a:t>
            </a:fld>
            <a:endParaRPr lang="en-US" altLang="en-US"/>
          </a:p>
        </p:txBody>
      </p:sp>
    </p:spTree>
    <p:extLst>
      <p:ext uri="{BB962C8B-B14F-4D97-AF65-F5344CB8AC3E}">
        <p14:creationId xmlns:p14="http://schemas.microsoft.com/office/powerpoint/2010/main" val="196855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33A9D6F9-AAAD-49CE-BAD3-90AC88870246}" type="slidenum">
              <a:rPr lang="en-US" altLang="en-US" smtClean="0"/>
              <a:t>56</a:t>
            </a:fld>
            <a:endParaRPr lang="en-US" altLang="en-US"/>
          </a:p>
        </p:txBody>
      </p:sp>
    </p:spTree>
    <p:extLst>
      <p:ext uri="{BB962C8B-B14F-4D97-AF65-F5344CB8AC3E}">
        <p14:creationId xmlns:p14="http://schemas.microsoft.com/office/powerpoint/2010/main" val="290645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8</a:t>
            </a:fld>
            <a:endParaRPr lang="en-US" altLang="en-US"/>
          </a:p>
        </p:txBody>
      </p:sp>
    </p:spTree>
    <p:extLst>
      <p:ext uri="{BB962C8B-B14F-4D97-AF65-F5344CB8AC3E}">
        <p14:creationId xmlns:p14="http://schemas.microsoft.com/office/powerpoint/2010/main" val="215409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9</a:t>
            </a:fld>
            <a:endParaRPr lang="en-US" altLang="en-US"/>
          </a:p>
        </p:txBody>
      </p:sp>
    </p:spTree>
    <p:extLst>
      <p:ext uri="{BB962C8B-B14F-4D97-AF65-F5344CB8AC3E}">
        <p14:creationId xmlns:p14="http://schemas.microsoft.com/office/powerpoint/2010/main" val="425716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11</a:t>
            </a:fld>
            <a:endParaRPr lang="en-US" altLang="en-US"/>
          </a:p>
        </p:txBody>
      </p:sp>
    </p:spTree>
    <p:extLst>
      <p:ext uri="{BB962C8B-B14F-4D97-AF65-F5344CB8AC3E}">
        <p14:creationId xmlns:p14="http://schemas.microsoft.com/office/powerpoint/2010/main" val="115966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33A9D6F9-AAAD-49CE-BAD3-90AC88870246}" type="slidenum">
              <a:rPr lang="en-US" altLang="en-US" smtClean="0"/>
              <a:t>14</a:t>
            </a:fld>
            <a:endParaRPr lang="en-US" altLang="en-US"/>
          </a:p>
        </p:txBody>
      </p:sp>
    </p:spTree>
    <p:extLst>
      <p:ext uri="{BB962C8B-B14F-4D97-AF65-F5344CB8AC3E}">
        <p14:creationId xmlns:p14="http://schemas.microsoft.com/office/powerpoint/2010/main" val="379703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18</a:t>
            </a:fld>
            <a:endParaRPr lang="en-US" altLang="en-US"/>
          </a:p>
        </p:txBody>
      </p:sp>
    </p:spTree>
    <p:extLst>
      <p:ext uri="{BB962C8B-B14F-4D97-AF65-F5344CB8AC3E}">
        <p14:creationId xmlns:p14="http://schemas.microsoft.com/office/powerpoint/2010/main" val="2536922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F584178C-7815-4D88-9200-64BF1C8550CF}" type="slidenum">
              <a:rPr lang="en-US" altLang="en-US" smtClean="0"/>
              <a:t>24</a:t>
            </a:fld>
            <a:endParaRPr lang="en-US" altLang="en-US"/>
          </a:p>
        </p:txBody>
      </p:sp>
    </p:spTree>
    <p:extLst>
      <p:ext uri="{BB962C8B-B14F-4D97-AF65-F5344CB8AC3E}">
        <p14:creationId xmlns:p14="http://schemas.microsoft.com/office/powerpoint/2010/main" val="313905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a:defRPr/>
            </a:pPr>
            <a:fld id="{33A9D6F9-AAAD-49CE-BAD3-90AC88870246}" type="slidenum">
              <a:rPr lang="en-US" altLang="en-US" smtClean="0"/>
              <a:t>30</a:t>
            </a:fld>
            <a:endParaRPr lang="en-US" altLang="en-US"/>
          </a:p>
        </p:txBody>
      </p:sp>
    </p:spTree>
    <p:extLst>
      <p:ext uri="{BB962C8B-B14F-4D97-AF65-F5344CB8AC3E}">
        <p14:creationId xmlns:p14="http://schemas.microsoft.com/office/powerpoint/2010/main" val="380163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8926" name="Rectangle 14"/>
          <p:cNvSpPr>
            <a:spLocks noGrp="1" noChangeArrowheads="1"/>
          </p:cNvSpPr>
          <p:nvPr>
            <p:ph type="title"/>
          </p:nvPr>
        </p:nvSpPr>
        <p:spPr>
          <a:xfrm>
            <a:off x="685800" y="2130425"/>
            <a:ext cx="7772400" cy="1470025"/>
          </a:xfrm>
          <a:extLst>
            <a:ext uri="{FAA26D3D-D897-4be2-8F04-BA451C77F1D7}"/>
          </a:extLst>
        </p:spPr>
        <p:txBody>
          <a:bodyPr/>
          <a:lstStyle>
            <a:lvl1pPr>
              <a:defRPr/>
            </a:lvl1pPr>
          </a:lstStyle>
          <a:p>
            <a:pPr lvl="0"/>
            <a:r>
              <a:rPr lang="en-US" noProof="0"/>
              <a:t>Click to edit Master title style</a:t>
            </a:r>
          </a:p>
        </p:txBody>
      </p:sp>
      <p:sp>
        <p:nvSpPr>
          <p:cNvPr id="38927" name="Rectangle 15"/>
          <p:cNvSpPr>
            <a:spLocks noGrp="1" noChangeArrowheads="1"/>
          </p:cNvSpPr>
          <p:nvPr>
            <p:ph type="body" idx="1"/>
          </p:nvPr>
        </p:nvSpPr>
        <p:spPr>
          <a:xfrm>
            <a:off x="1371600" y="3886200"/>
            <a:ext cx="6400800" cy="1752600"/>
          </a:xfrm>
          <a:extLst>
            <a:ext uri="{FAA26D3D-D897-4be2-8F04-BA451C77F1D7}"/>
          </a:extLst>
        </p:spPr>
        <p:txBody>
          <a:bodyPr/>
          <a:lstStyle>
            <a:lvl1pPr marL="0" indent="0" algn="ctr">
              <a:buFont typeface="Wingdings" pitchFamily="2" charset="2"/>
              <a:buNone/>
              <a:defRPr smtClean="0">
                <a:latin typeface="Tahoma" pitchFamily="34" charset="0"/>
              </a:defRPr>
            </a:lvl1pPr>
          </a:lstStyle>
          <a:p>
            <a:pPr lvl="0"/>
            <a:r>
              <a:rPr lang="en-US" altLang="en-US" noProof="0"/>
              <a:t>Click to edit Master subtitle style</a:t>
            </a:r>
          </a:p>
        </p:txBody>
      </p:sp>
    </p:spTree>
    <p:extLst>
      <p:ext uri="{BB962C8B-B14F-4D97-AF65-F5344CB8AC3E}">
        <p14:creationId xmlns:p14="http://schemas.microsoft.com/office/powerpoint/2010/main" val="2636786617"/>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7728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67514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7851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633263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1943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631532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55444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9231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7493312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803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955" name="Rectangle 19"/>
          <p:cNvSpPr>
            <a:spLocks noGrp="1" noChangeArrowheads="1"/>
          </p:cNvSpPr>
          <p:nvPr>
            <p:ph type="ctrTitle"/>
          </p:nvPr>
        </p:nvSpPr>
        <p:spPr>
          <a:xfrm>
            <a:off x="76200" y="533400"/>
            <a:ext cx="8763000" cy="914400"/>
          </a:xfrm>
        </p:spPr>
        <p:txBody>
          <a:bodyPr/>
          <a:lstStyle>
            <a:lvl1pPr algn="r">
              <a:defRPr sz="4400"/>
            </a:lvl1pPr>
          </a:lstStyle>
          <a:p>
            <a:pPr lvl="0"/>
            <a:r>
              <a:rPr lang="en-US" noProof="0"/>
              <a:t>Click to edit Master title style</a:t>
            </a:r>
          </a:p>
        </p:txBody>
      </p:sp>
      <p:sp>
        <p:nvSpPr>
          <p:cNvPr id="39956" name="Rectangle 20"/>
          <p:cNvSpPr>
            <a:spLocks noGrp="1" noChangeArrowheads="1"/>
          </p:cNvSpPr>
          <p:nvPr>
            <p:ph type="subTitle" idx="1"/>
          </p:nvPr>
        </p:nvSpPr>
        <p:spPr>
          <a:xfrm>
            <a:off x="76200" y="1752600"/>
            <a:ext cx="8763000" cy="1524000"/>
          </a:xfrm>
        </p:spPr>
        <p:txBody>
          <a:bodyPr/>
          <a:lstStyle>
            <a:lvl1pPr marL="0" indent="0" algn="r">
              <a:buFont typeface="Wingdings" charset="0"/>
              <a:buNone/>
              <a:defRPr sz="3400"/>
            </a:lvl1pPr>
          </a:lstStyle>
          <a:p>
            <a:pPr lvl="0"/>
            <a:r>
              <a:rPr lang="en-US" noProof="0"/>
              <a:t>Click to edit Master subtitle style</a:t>
            </a:r>
          </a:p>
        </p:txBody>
      </p:sp>
    </p:spTree>
    <p:extLst>
      <p:ext uri="{BB962C8B-B14F-4D97-AF65-F5344CB8AC3E}">
        <p14:creationId xmlns:p14="http://schemas.microsoft.com/office/powerpoint/2010/main" val="10246561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00202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84819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3094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260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304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28987"/>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36385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610600" cy="1371600"/>
          </a:xfrm>
        </p:spPr>
        <p:txBody>
          <a:bodyPr/>
          <a:lstStyle/>
          <a:p>
            <a:r>
              <a:rPr lang="en-US"/>
              <a:t>Click to edit Master title style</a:t>
            </a:r>
          </a:p>
        </p:txBody>
      </p:sp>
      <p:sp>
        <p:nvSpPr>
          <p:cNvPr id="6" name="Content Placeholder 2"/>
          <p:cNvSpPr>
            <a:spLocks noGrp="1"/>
          </p:cNvSpPr>
          <p:nvPr>
            <p:ph idx="1"/>
          </p:nvPr>
        </p:nvSpPr>
        <p:spPr>
          <a:xfrm>
            <a:off x="228600" y="1752600"/>
            <a:ext cx="8610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787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591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71885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9960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02708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8926" name="Rectangle 14"/>
          <p:cNvSpPr>
            <a:spLocks noGrp="1" noChangeArrowheads="1"/>
          </p:cNvSpPr>
          <p:nvPr>
            <p:ph type="title"/>
          </p:nvPr>
        </p:nvSpPr>
        <p:spPr>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27" name="Rectangle 15"/>
          <p:cNvSpPr>
            <a:spLocks noGrp="1" noChangeArrowheads="1"/>
          </p:cNvSpPr>
          <p:nvPr>
            <p:ph type="body" idx="1"/>
          </p:nvPr>
        </p:nvSpPr>
        <p:spPr>
          <a:xfrm>
            <a:off x="381000" y="1524000"/>
            <a:ext cx="8382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27"/>
          <p:cNvSpPr>
            <a:spLocks noChangeArrowheads="1"/>
          </p:cNvSpPr>
          <p:nvPr userDrawn="1"/>
        </p:nvSpPr>
        <p:spPr>
          <a:xfrm>
            <a:off x="-17463"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3C469FE-0080-4AD6-8F81-3ED66585088D}" type="slidenum">
              <a:rPr lang="de-DE" altLang="en-US" sz="800" b="1" smtClean="0">
                <a:solidFill>
                  <a:srgbClr val="000000"/>
                </a:solidFill>
                <a:latin typeface="Tahoma" pitchFamily="34" charset="0"/>
              </a:rPr>
              <a:t>‹#›</a:t>
            </a:fld>
            <a:endParaRPr lang="de-DE" altLang="en-US" sz="800" b="1">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61"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6" name="Rectangle 27"/>
          <p:cNvSpPr>
            <a:spLocks noChangeArrowheads="1"/>
          </p:cNvSpPr>
          <p:nvPr userDrawn="1"/>
        </p:nvSpPr>
        <p:spPr>
          <a:xfrm>
            <a:off x="-17463"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81A2797-EB21-46E6-8804-389DEA2FF97E}" type="slidenum">
              <a:rPr lang="de-DE" altLang="en-US" sz="800" b="1" smtClean="0">
                <a:solidFill>
                  <a:srgbClr val="000000"/>
                </a:solidFill>
                <a:latin typeface="Tahoma" pitchFamily="34" charset="0"/>
              </a:rPr>
              <a:t>‹#›</a:t>
            </a:fld>
            <a:endParaRPr lang="de-DE" altLang="en-US" sz="800" b="1">
              <a:solidFill>
                <a:srgbClr val="000000"/>
              </a:solidFill>
              <a:latin typeface="Tahoma" pitchFamily="34" charset="0"/>
            </a:endParaRPr>
          </a:p>
        </p:txBody>
      </p:sp>
      <p:sp>
        <p:nvSpPr>
          <p:cNvPr id="270345" name="Text Box 9"/>
          <p:cNvSpPr txBox="1">
            <a:spLocks noChangeArrowheads="1"/>
          </p:cNvSpPr>
          <p:nvPr userDrawn="1"/>
        </p:nvSpPr>
        <p:spPr>
          <a:xfrm>
            <a:off x="304800" y="5867400"/>
            <a:ext cx="480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00"/>
              </a:spcBef>
              <a:spcAft>
                <a:spcPts val="500"/>
              </a:spcAft>
              <a:defRPr/>
            </a:pPr>
            <a:r>
              <a:rPr lang="en-US" altLang="en-US" sz="800" b="1" i="1">
                <a:latin typeface="Arial Unicode MS" pitchFamily="34" charset="-128"/>
              </a:rPr>
              <a:t>Information in this presentation, including but not limited to PowerPoint handouts and the presenters' comments, is summary only and not legal advice.  We advise you to consult with legal counsel to determine how this information may apply to your specific facts and circumstances</a:t>
            </a:r>
            <a:r>
              <a:rPr lang="en-US" altLang="en-US" sz="800" b="1">
                <a:latin typeface="Arial Unicode MS" pitchFamily="34" charset="-128"/>
              </a:rPr>
              <a:t>.</a:t>
            </a:r>
            <a:endParaRPr lang="en-US" altLang="en-US" sz="80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4400">
          <a:solidFill>
            <a:schemeClr val="tx1"/>
          </a:solidFill>
          <a:latin typeface="Tahoma" pitchFamily="34" charset="0"/>
          <a:ea typeface="ＭＳ Ｐゴシック" pitchFamily="34" charset="-128"/>
        </a:defRPr>
      </a:lvl5pPr>
      <a:lvl6pPr marL="457200" algn="l" rtl="0" fontAlgn="base">
        <a:spcBef>
          <a:spcPct val="0"/>
        </a:spcBef>
        <a:spcAft>
          <a:spcPct val="0"/>
        </a:spcAft>
        <a:defRPr sz="4400">
          <a:solidFill>
            <a:schemeClr val="tx1"/>
          </a:solidFill>
          <a:latin typeface="Tahoma" pitchFamily="34" charset="0"/>
          <a:ea typeface="ＭＳ Ｐゴシック" pitchFamily="34" charset="-128"/>
        </a:defRPr>
      </a:lvl6pPr>
      <a:lvl7pPr marL="914400" algn="l" rtl="0" fontAlgn="base">
        <a:spcBef>
          <a:spcPct val="0"/>
        </a:spcBef>
        <a:spcAft>
          <a:spcPct val="0"/>
        </a:spcAft>
        <a:defRPr sz="4400">
          <a:solidFill>
            <a:schemeClr val="tx1"/>
          </a:solidFill>
          <a:latin typeface="Tahoma" pitchFamily="34" charset="0"/>
          <a:ea typeface="ＭＳ Ｐゴシック" pitchFamily="34" charset="-128"/>
        </a:defRPr>
      </a:lvl7pPr>
      <a:lvl8pPr marL="1371600" algn="l" rtl="0" fontAlgn="base">
        <a:spcBef>
          <a:spcPct val="0"/>
        </a:spcBef>
        <a:spcAft>
          <a:spcPct val="0"/>
        </a:spcAft>
        <a:defRPr sz="4400">
          <a:solidFill>
            <a:schemeClr val="tx1"/>
          </a:solidFill>
          <a:latin typeface="Tahoma" pitchFamily="34" charset="0"/>
          <a:ea typeface="ＭＳ Ｐゴシック" pitchFamily="34" charset="-128"/>
        </a:defRPr>
      </a:lvl8pPr>
      <a:lvl9pPr marL="1828800" algn="l" rtl="0" fontAlgn="base">
        <a:spcBef>
          <a:spcPct val="0"/>
        </a:spcBef>
        <a:spcAft>
          <a:spcPct val="0"/>
        </a:spcAft>
        <a:defRPr sz="4400">
          <a:solidFill>
            <a:schemeClr val="tx1"/>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8CC63E"/>
        </a:buClr>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CC63E"/>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CC63E"/>
        </a:buClr>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rgbClr val="8CC63E"/>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CC63E"/>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rgbClr val="8CC63E"/>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nsumerreports.org/marijuana/will-new-farm-bill-make-cbd-legal-everywhere/" TargetMode="External"/><Relationship Id="rId2" Type="http://schemas.openxmlformats.org/officeDocument/2006/relationships/hyperlink" Target="https://www.nsba.org/nsba-drugs-substance-abuse-and-public-schools"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nsba.org/nsba-drugs-substance-abuse-and-public-school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nsba.org/nsba-drugs-substance-abuse-and-public-school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nsba.org/nsba-drugs-substance-abuse-and-public-school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nsba.org/nsba-drugs-substance-abuse-and-public-school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nsba.org/nsba-drugs-substance-abuse-and-public-school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838199" y="1752600"/>
            <a:ext cx="7933753" cy="2133599"/>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ctr"/>
            <a:r>
              <a:rPr lang="en-US" altLang="en-US" sz="2800" b="1">
                <a:latin typeface="Tahoma" pitchFamily="34" charset="0"/>
                <a:cs typeface="Tahoma" pitchFamily="34" charset="0"/>
              </a:rPr>
              <a:t>Inland Empire School Nurse Organization</a:t>
            </a:r>
            <a:r>
              <a:rPr lang="en-US" altLang="en-US">
                <a:latin typeface="Tahoma" pitchFamily="34" charset="0"/>
                <a:cs typeface="Tahoma" pitchFamily="34" charset="0"/>
              </a:rPr>
              <a:t/>
            </a:r>
            <a:br>
              <a:rPr lang="en-US" altLang="en-US">
                <a:latin typeface="Tahoma" pitchFamily="34" charset="0"/>
                <a:cs typeface="Tahoma" pitchFamily="34" charset="0"/>
              </a:rPr>
            </a:br>
            <a:r>
              <a:rPr lang="en-US" altLang="en-US" b="1">
                <a:solidFill>
                  <a:srgbClr val="7030A0"/>
                </a:solidFill>
                <a:latin typeface="Tahoma" pitchFamily="34" charset="0"/>
                <a:cs typeface="Tahoma" pitchFamily="34" charset="0"/>
              </a:rPr>
              <a:t>IESNO</a:t>
            </a:r>
            <a:r>
              <a:rPr lang="en-US" altLang="en-US">
                <a:latin typeface="Tahoma" pitchFamily="34" charset="0"/>
                <a:cs typeface="Tahoma" pitchFamily="34" charset="0"/>
              </a:rPr>
              <a:t/>
            </a:r>
            <a:br>
              <a:rPr lang="en-US" altLang="en-US">
                <a:latin typeface="Tahoma" pitchFamily="34" charset="0"/>
                <a:cs typeface="Tahoma" pitchFamily="34" charset="0"/>
              </a:rPr>
            </a:br>
            <a:r>
              <a:rPr lang="en-US" altLang="en-US" sz="3600">
                <a:latin typeface="Tahoma" pitchFamily="34" charset="0"/>
                <a:cs typeface="Tahoma" pitchFamily="34" charset="0"/>
              </a:rPr>
              <a:t>Legally Speaking: Status of Cannabis </a:t>
            </a:r>
            <a:r>
              <a:rPr lang="en-US" altLang="en-US">
                <a:latin typeface="Tahoma" pitchFamily="34" charset="0"/>
                <a:cs typeface="Tahoma" pitchFamily="34" charset="0"/>
              </a:rPr>
              <a:t/>
            </a:r>
            <a:br>
              <a:rPr lang="en-US" altLang="en-US">
                <a:latin typeface="Tahoma" pitchFamily="34" charset="0"/>
                <a:cs typeface="Tahoma" pitchFamily="34" charset="0"/>
              </a:rPr>
            </a:br>
            <a:endParaRPr lang="en-US" altLang="en-US">
              <a:latin typeface="Tahoma" pitchFamily="34" charset="0"/>
              <a:cs typeface="Tahoma" pitchFamily="34" charset="0"/>
            </a:endParaRPr>
          </a:p>
        </p:txBody>
      </p:sp>
      <p:sp>
        <p:nvSpPr>
          <p:cNvPr id="4099" name="Rectangle 5"/>
          <p:cNvSpPr>
            <a:spLocks noGrp="1" noChangeArrowheads="1"/>
          </p:cNvSpPr>
          <p:nvPr>
            <p:ph type="subTitle" idx="1"/>
          </p:nvPr>
        </p:nvSpPr>
        <p:spPr>
          <a:xfrm>
            <a:off x="3505200" y="4114799"/>
            <a:ext cx="5410200" cy="1295401"/>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r"/>
            <a:r>
              <a:rPr lang="en-US" altLang="en-US" sz="2200" b="1">
                <a:solidFill>
                  <a:srgbClr val="7030A0"/>
                </a:solidFill>
                <a:cs typeface="Tahoma" pitchFamily="34" charset="0"/>
              </a:rPr>
              <a:t>Presented by Cynthia D. Vargas, Esq.</a:t>
            </a:r>
            <a:br>
              <a:rPr lang="en-US" altLang="en-US" sz="2200" b="1">
                <a:solidFill>
                  <a:srgbClr val="7030A0"/>
                </a:solidFill>
                <a:cs typeface="Tahoma" pitchFamily="34" charset="0"/>
              </a:rPr>
            </a:br>
            <a:r>
              <a:rPr lang="en-US" altLang="en-US" sz="2400" b="1">
                <a:solidFill>
                  <a:srgbClr val="92D050"/>
                </a:solidFill>
                <a:cs typeface="Tahoma" pitchFamily="34" charset="0"/>
              </a:rPr>
              <a:t>Fagen, Friedman &amp; Fulfrost</a:t>
            </a:r>
          </a:p>
          <a:p>
            <a:pPr algn="r"/>
            <a:r>
              <a:rPr lang="en-US" altLang="en-US" sz="2400">
                <a:cs typeface="Tahoma" pitchFamily="34" charset="0"/>
              </a:rPr>
              <a:t>September 28, 2019 </a:t>
            </a:r>
          </a:p>
        </p:txBody>
      </p:sp>
      <p:pic>
        <p:nvPicPr>
          <p:cNvPr id="4100" name="Picture 2"/>
          <p:cNvPicPr>
            <a:picLocks noChangeAspect="1"/>
          </p:cNvPicPr>
          <p:nvPr/>
        </p:nvPicPr>
        <p:blipFill>
          <a:blip r:embed="rId2"/>
          <a:srcRect/>
          <a:stretch>
            <a:fillRect/>
          </a:stretch>
        </p:blipFill>
        <p:spPr>
          <a:xfrm>
            <a:off x="1600201" y="5143501"/>
            <a:ext cx="1259681" cy="60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 up of a sign&#10;&#10;Description automatically generated">
            <a:extLst>
              <a:ext uri="{FF2B5EF4-FFF2-40B4-BE49-F238E27FC236}">
                <a16:creationId xmlns:a16="http://schemas.microsoft.com/office/drawing/2014/main" id="{53052C9C-CC10-495F-A43C-691D28EB81D5}"/>
              </a:ext>
            </a:extLst>
          </p:cNvPr>
          <p:cNvPicPr>
            <a:picLocks noChangeAspect="1"/>
          </p:cNvPicPr>
          <p:nvPr/>
        </p:nvPicPr>
        <p:blipFill>
          <a:blip r:embed="rId3"/>
          <a:srcRect/>
          <a:stretch>
            <a:fillRect/>
          </a:stretch>
        </p:blipFill>
        <p:spPr>
          <a:xfrm>
            <a:off x="7662862" y="231839"/>
            <a:ext cx="1252538" cy="1252538"/>
          </a:xfrm>
          <a:prstGeom prst="rect">
            <a:avLst/>
          </a:prstGeom>
        </p:spPr>
      </p:pic>
      <p:pic>
        <p:nvPicPr>
          <p:cNvPr id="1026" name="Picture 2">
            <a:extLst>
              <a:ext uri="{FF2B5EF4-FFF2-40B4-BE49-F238E27FC236}">
                <a16:creationId xmlns:a16="http://schemas.microsoft.com/office/drawing/2014/main" id="{CA4F1A11-EDE1-442F-AA23-66F7C6C1D36E}"/>
              </a:ext>
            </a:extLst>
          </p:cNvPr>
          <p:cNvPicPr>
            <a:picLocks noChangeAspect="1" noChangeArrowheads="1"/>
          </p:cNvPicPr>
          <p:nvPr/>
        </p:nvPicPr>
        <p:blipFill>
          <a:blip r:embed="rId4"/>
          <a:srcRect/>
          <a:stretch>
            <a:fillRect/>
          </a:stretch>
        </p:blipFill>
        <p:spPr>
          <a:xfrm>
            <a:off x="256033" y="303274"/>
            <a:ext cx="1252538" cy="1252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2094-F933-428F-8C65-33B306CC22EB}"/>
              </a:ext>
            </a:extLst>
          </p:cNvPr>
          <p:cNvSpPr>
            <a:spLocks noGrp="1"/>
          </p:cNvSpPr>
          <p:nvPr>
            <p:ph type="title"/>
          </p:nvPr>
        </p:nvSpPr>
        <p:spPr/>
        <p:txBody>
          <a:bodyPr/>
          <a:lstStyle/>
          <a:p>
            <a:r>
              <a:rPr lang="en-US"/>
              <a:t>California Adult Use of Marijuana Act or Proposition 64</a:t>
            </a:r>
          </a:p>
        </p:txBody>
      </p:sp>
      <p:sp>
        <p:nvSpPr>
          <p:cNvPr id="3" name="Content Placeholder 2">
            <a:extLst>
              <a:ext uri="{FF2B5EF4-FFF2-40B4-BE49-F238E27FC236}">
                <a16:creationId xmlns:a16="http://schemas.microsoft.com/office/drawing/2014/main" id="{1F0BAE27-26F0-4CF6-B4CC-20635636E9D1}"/>
              </a:ext>
            </a:extLst>
          </p:cNvPr>
          <p:cNvSpPr>
            <a:spLocks noGrp="1"/>
          </p:cNvSpPr>
          <p:nvPr>
            <p:ph idx="1"/>
          </p:nvPr>
        </p:nvSpPr>
        <p:spPr>
          <a:xfrm>
            <a:off x="323850" y="1981200"/>
            <a:ext cx="8400681" cy="3207026"/>
          </a:xfrm>
        </p:spPr>
        <p:txBody>
          <a:bodyPr/>
          <a:lstStyle/>
          <a:p>
            <a:r>
              <a:rPr lang="en-US" sz="2400"/>
              <a:t>Enacted by California voters in 2016</a:t>
            </a:r>
          </a:p>
          <a:p>
            <a:r>
              <a:rPr lang="en-US" sz="2400"/>
              <a:t>Legalizes recreational marijuana for persons 21+ to:</a:t>
            </a:r>
          </a:p>
          <a:p>
            <a:pPr lvl="1"/>
            <a:r>
              <a:rPr lang="en-US" sz="2400"/>
              <a:t>Possess, process, transport, purchase, obtain or give away to persons 21 and older without compensation, an amount not to exceed </a:t>
            </a:r>
          </a:p>
          <a:p>
            <a:pPr lvl="2"/>
            <a:r>
              <a:rPr lang="en-US" sz="2000"/>
              <a:t>28.5 grams (a little over an ounce) or 8 grams of concentrate</a:t>
            </a:r>
          </a:p>
          <a:p>
            <a:pPr lvl="1"/>
            <a:r>
              <a:rPr lang="en-US" sz="2400"/>
              <a:t>Posses and cultivate cannabis plants</a:t>
            </a:r>
          </a:p>
          <a:p>
            <a:pPr lvl="1"/>
            <a:r>
              <a:rPr lang="en-US" sz="2400"/>
              <a:t>Smoke or ingest cannabis or cannabis products on private property only; not public property</a:t>
            </a:r>
          </a:p>
          <a:p>
            <a:pPr lvl="1"/>
            <a:r>
              <a:rPr lang="en-US" sz="2400"/>
              <a:t>Posses Cannabis accessories</a:t>
            </a:r>
          </a:p>
        </p:txBody>
      </p:sp>
      <p:pic>
        <p:nvPicPr>
          <p:cNvPr id="3074" name="Picture 2" descr="Image result for prop 64">
            <a:extLst>
              <a:ext uri="{FF2B5EF4-FFF2-40B4-BE49-F238E27FC236}">
                <a16:creationId xmlns:a16="http://schemas.microsoft.com/office/drawing/2014/main" id="{2E256BA6-1035-4103-B3B0-A6EFA8A018B3}"/>
              </a:ext>
            </a:extLst>
          </p:cNvPr>
          <p:cNvPicPr>
            <a:picLocks noChangeAspect="1" noChangeArrowheads="1"/>
          </p:cNvPicPr>
          <p:nvPr/>
        </p:nvPicPr>
        <p:blipFill>
          <a:blip r:embed="rId2"/>
          <a:srcRect/>
          <a:stretch>
            <a:fillRect/>
          </a:stretch>
        </p:blipFill>
        <p:spPr>
          <a:xfrm>
            <a:off x="6476999" y="1074385"/>
            <a:ext cx="2174379" cy="113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441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42B6-8202-4B9D-8D9B-155FED4F554C}"/>
              </a:ext>
            </a:extLst>
          </p:cNvPr>
          <p:cNvSpPr>
            <a:spLocks noGrp="1"/>
          </p:cNvSpPr>
          <p:nvPr>
            <p:ph type="title"/>
          </p:nvPr>
        </p:nvSpPr>
        <p:spPr/>
        <p:txBody>
          <a:bodyPr/>
          <a:lstStyle/>
          <a:p>
            <a:r>
              <a:rPr lang="en-US" sz="3800"/>
              <a:t>Possession of Marijuana – Adults </a:t>
            </a:r>
            <a:br>
              <a:rPr lang="en-US" sz="3800"/>
            </a:br>
            <a:r>
              <a:rPr lang="en-US" sz="3800"/>
              <a:t>(18 Years or Older)</a:t>
            </a:r>
          </a:p>
        </p:txBody>
      </p:sp>
      <p:sp>
        <p:nvSpPr>
          <p:cNvPr id="3" name="Content Placeholder 2">
            <a:extLst>
              <a:ext uri="{FF2B5EF4-FFF2-40B4-BE49-F238E27FC236}">
                <a16:creationId xmlns:a16="http://schemas.microsoft.com/office/drawing/2014/main" id="{78A425C9-7687-4E78-8AEA-12E027CE3922}"/>
              </a:ext>
            </a:extLst>
          </p:cNvPr>
          <p:cNvSpPr>
            <a:spLocks noGrp="1"/>
          </p:cNvSpPr>
          <p:nvPr>
            <p:ph idx="1"/>
          </p:nvPr>
        </p:nvSpPr>
        <p:spPr>
          <a:xfrm>
            <a:off x="228600" y="1524000"/>
            <a:ext cx="8610600" cy="4419600"/>
          </a:xfrm>
        </p:spPr>
        <p:txBody>
          <a:bodyPr/>
          <a:lstStyle/>
          <a:p>
            <a:r>
              <a:rPr lang="en-US" sz="2800" b="1">
                <a:solidFill>
                  <a:srgbClr val="7030A0"/>
                </a:solidFill>
              </a:rPr>
              <a:t>May not possess cannabis on school grounds while school open for classes or school-related programs</a:t>
            </a:r>
          </a:p>
          <a:p>
            <a:pPr lvl="1"/>
            <a:r>
              <a:rPr lang="en-US" sz="2600"/>
              <a:t>Maximum $250 fine for first offense</a:t>
            </a:r>
          </a:p>
          <a:p>
            <a:pPr lvl="1"/>
            <a:r>
              <a:rPr lang="en-US" sz="2600"/>
              <a:t>Maximum $500 for subsequent offenses and/or up to 10 days of jail time</a:t>
            </a:r>
          </a:p>
          <a:p>
            <a:r>
              <a:rPr lang="en-US" sz="2800"/>
              <a:t>If in possession of more than 28.5 grams of cannabis, or 4 grams of concentrated cannabis…</a:t>
            </a:r>
          </a:p>
          <a:p>
            <a:pPr lvl="1"/>
            <a:r>
              <a:rPr lang="en-US" sz="2600"/>
              <a:t>Up to 6 months of jail time and/or maximum $500 fine</a:t>
            </a:r>
          </a:p>
          <a:p>
            <a:pPr marL="57150" indent="0">
              <a:buNone/>
            </a:pPr>
            <a:r>
              <a:rPr lang="en-US" sz="2000"/>
              <a:t>(Health &amp; Safety Code § 11357.)</a:t>
            </a:r>
          </a:p>
          <a:p>
            <a:endParaRPr lang="en-US"/>
          </a:p>
        </p:txBody>
      </p:sp>
    </p:spTree>
    <p:extLst>
      <p:ext uri="{BB962C8B-B14F-4D97-AF65-F5344CB8AC3E}">
        <p14:creationId xmlns:p14="http://schemas.microsoft.com/office/powerpoint/2010/main" val="4026975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7DB9-9871-465A-BDCC-2F0A429BD2B1}"/>
              </a:ext>
            </a:extLst>
          </p:cNvPr>
          <p:cNvSpPr>
            <a:spLocks noGrp="1"/>
          </p:cNvSpPr>
          <p:nvPr>
            <p:ph type="title"/>
          </p:nvPr>
        </p:nvSpPr>
        <p:spPr/>
        <p:txBody>
          <a:bodyPr/>
          <a:lstStyle/>
          <a:p>
            <a:r>
              <a:rPr lang="en-US" sz="3900"/>
              <a:t>Possession of Marijuana – Minors</a:t>
            </a:r>
          </a:p>
        </p:txBody>
      </p:sp>
      <p:sp>
        <p:nvSpPr>
          <p:cNvPr id="3" name="Content Placeholder 2">
            <a:extLst>
              <a:ext uri="{FF2B5EF4-FFF2-40B4-BE49-F238E27FC236}">
                <a16:creationId xmlns:a16="http://schemas.microsoft.com/office/drawing/2014/main" id="{730FE8D6-07CE-44E2-B1C8-6C9B69B08612}"/>
              </a:ext>
            </a:extLst>
          </p:cNvPr>
          <p:cNvSpPr>
            <a:spLocks noGrp="1"/>
          </p:cNvSpPr>
          <p:nvPr>
            <p:ph idx="1"/>
          </p:nvPr>
        </p:nvSpPr>
        <p:spPr>
          <a:xfrm>
            <a:off x="228600" y="1295400"/>
            <a:ext cx="8610600" cy="4648200"/>
          </a:xfrm>
        </p:spPr>
        <p:txBody>
          <a:bodyPr/>
          <a:lstStyle/>
          <a:p>
            <a:r>
              <a:rPr lang="en-US" sz="2800" b="1">
                <a:solidFill>
                  <a:srgbClr val="7030A0"/>
                </a:solidFill>
              </a:rPr>
              <a:t>May not possess cannabis on school grounds while school open for classes or school-related programs</a:t>
            </a:r>
          </a:p>
          <a:p>
            <a:pPr lvl="1"/>
            <a:r>
              <a:rPr lang="en-US" sz="2600"/>
              <a:t>8 hours of drug education/counseling and up to 40 hours of community service for first offense</a:t>
            </a:r>
          </a:p>
          <a:p>
            <a:pPr lvl="1"/>
            <a:r>
              <a:rPr lang="en-US" sz="2600"/>
              <a:t>10 hours of drug education/counseling and up to 60 hours of community service for subsequent offenses</a:t>
            </a:r>
          </a:p>
          <a:p>
            <a:r>
              <a:rPr lang="en-US" sz="2800"/>
              <a:t>No difference in punishment based on amount of cannabis					</a:t>
            </a:r>
            <a:endParaRPr lang="en-US" sz="2000"/>
          </a:p>
          <a:p>
            <a:pPr marL="0" indent="0">
              <a:buNone/>
            </a:pPr>
            <a:endParaRPr lang="en-US" sz="2000"/>
          </a:p>
          <a:p>
            <a:pPr marL="0" indent="0">
              <a:buNone/>
            </a:pPr>
            <a:r>
              <a:rPr lang="en-US" sz="2000"/>
              <a:t>(Health &amp; Safety Code § 11357.)</a:t>
            </a:r>
          </a:p>
          <a:p>
            <a:pPr marL="0" indent="0">
              <a:buNone/>
            </a:pPr>
            <a:endParaRPr lang="en-US" sz="2800"/>
          </a:p>
        </p:txBody>
      </p:sp>
    </p:spTree>
    <p:extLst>
      <p:ext uri="{BB962C8B-B14F-4D97-AF65-F5344CB8AC3E}">
        <p14:creationId xmlns:p14="http://schemas.microsoft.com/office/powerpoint/2010/main" val="3672105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19FA-67C4-4023-95AF-C25748A2A00B}"/>
              </a:ext>
            </a:extLst>
          </p:cNvPr>
          <p:cNvSpPr>
            <a:spLocks noGrp="1"/>
          </p:cNvSpPr>
          <p:nvPr>
            <p:ph type="title"/>
          </p:nvPr>
        </p:nvSpPr>
        <p:spPr/>
        <p:txBody>
          <a:bodyPr/>
          <a:lstStyle/>
          <a:p>
            <a:r>
              <a:rPr lang="en-US"/>
              <a:t>Use of Medical Marijuana</a:t>
            </a:r>
          </a:p>
        </p:txBody>
      </p:sp>
      <p:sp>
        <p:nvSpPr>
          <p:cNvPr id="3" name="Content Placeholder 2">
            <a:extLst>
              <a:ext uri="{FF2B5EF4-FFF2-40B4-BE49-F238E27FC236}">
                <a16:creationId xmlns:a16="http://schemas.microsoft.com/office/drawing/2014/main" id="{08DBCEE9-090A-44AD-9903-6125C5AD86F5}"/>
              </a:ext>
            </a:extLst>
          </p:cNvPr>
          <p:cNvSpPr>
            <a:spLocks noGrp="1"/>
          </p:cNvSpPr>
          <p:nvPr>
            <p:ph idx="1"/>
          </p:nvPr>
        </p:nvSpPr>
        <p:spPr>
          <a:xfrm>
            <a:off x="228600" y="1295400"/>
            <a:ext cx="8610600" cy="4648200"/>
          </a:xfrm>
        </p:spPr>
        <p:txBody>
          <a:bodyPr/>
          <a:lstStyle/>
          <a:p>
            <a:r>
              <a:rPr lang="en-US"/>
              <a:t>May not smoke medical cannabis on or within 1,000 feet of school grounds, unless in a residence</a:t>
            </a:r>
          </a:p>
          <a:p>
            <a:pPr lvl="1"/>
            <a:r>
              <a:rPr lang="en-US"/>
              <a:t>Detected on school grounds</a:t>
            </a:r>
          </a:p>
          <a:p>
            <a:r>
              <a:rPr lang="en-US"/>
              <a:t>May not smoke medical cannabis on a schoolbus</a:t>
            </a:r>
          </a:p>
          <a:p>
            <a:pPr marL="0" indent="0">
              <a:buNone/>
            </a:pPr>
            <a:r>
              <a:rPr lang="en-US"/>
              <a:t>				</a:t>
            </a:r>
            <a:r>
              <a:rPr lang="en-US" sz="2000"/>
              <a:t>(Health &amp; Safety Code § 11362.79.)</a:t>
            </a:r>
          </a:p>
        </p:txBody>
      </p:sp>
      <p:pic>
        <p:nvPicPr>
          <p:cNvPr id="6146" name="Picture 2" descr="Image result for school bus">
            <a:extLst>
              <a:ext uri="{FF2B5EF4-FFF2-40B4-BE49-F238E27FC236}">
                <a16:creationId xmlns:a16="http://schemas.microsoft.com/office/drawing/2014/main" id="{5757E09A-B19F-4D70-8B9B-363D710AAC26}"/>
              </a:ext>
            </a:extLst>
          </p:cNvPr>
          <p:cNvPicPr>
            <a:picLocks noChangeAspect="1" noChangeArrowheads="1"/>
          </p:cNvPicPr>
          <p:nvPr/>
        </p:nvPicPr>
        <p:blipFill>
          <a:blip r:embed="rId2"/>
          <a:srcRect/>
          <a:stretch>
            <a:fillRect/>
          </a:stretch>
        </p:blipFill>
        <p:spPr>
          <a:xfrm>
            <a:off x="609600" y="4460372"/>
            <a:ext cx="3037110" cy="148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42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40E1-2AD0-46DF-8A1F-BD76432292CE}"/>
              </a:ext>
            </a:extLst>
          </p:cNvPr>
          <p:cNvSpPr>
            <a:spLocks noGrp="1"/>
          </p:cNvSpPr>
          <p:nvPr>
            <p:ph type="title"/>
          </p:nvPr>
        </p:nvSpPr>
        <p:spPr/>
        <p:txBody>
          <a:bodyPr/>
          <a:lstStyle/>
          <a:p>
            <a:r>
              <a:rPr lang="en-US"/>
              <a:t>Use of Any Marijuana</a:t>
            </a:r>
          </a:p>
        </p:txBody>
      </p:sp>
      <p:sp>
        <p:nvSpPr>
          <p:cNvPr id="3" name="Content Placeholder 2">
            <a:extLst>
              <a:ext uri="{FF2B5EF4-FFF2-40B4-BE49-F238E27FC236}">
                <a16:creationId xmlns:a16="http://schemas.microsoft.com/office/drawing/2014/main" id="{C1AA9FD0-1980-40C7-B051-75C777C417CE}"/>
              </a:ext>
            </a:extLst>
          </p:cNvPr>
          <p:cNvSpPr>
            <a:spLocks noGrp="1"/>
          </p:cNvSpPr>
          <p:nvPr>
            <p:ph idx="1"/>
          </p:nvPr>
        </p:nvSpPr>
        <p:spPr>
          <a:xfrm>
            <a:off x="228600" y="1295399"/>
            <a:ext cx="8610600" cy="4648201"/>
          </a:xfrm>
        </p:spPr>
        <p:txBody>
          <a:bodyPr/>
          <a:lstStyle/>
          <a:p>
            <a:r>
              <a:rPr lang="en-US" sz="2800"/>
              <a:t>May not smoke cannabis or cannabis products within 1,000 feet of a school while children are present</a:t>
            </a:r>
          </a:p>
          <a:p>
            <a:pPr lvl="1"/>
            <a:r>
              <a:rPr lang="en-US" sz="2600"/>
              <a:t>May smoke in or on the grounds of private residence within 1,000 feet of school while children are present </a:t>
            </a:r>
            <a:r>
              <a:rPr lang="en-US" sz="2600" i="1"/>
              <a:t>if smoking is undetectable</a:t>
            </a:r>
          </a:p>
          <a:p>
            <a:r>
              <a:rPr lang="en-US" sz="2800"/>
              <a:t>May not possess, smoke, or ingest cannabis or cannabis products in or on grounds of school while children are present</a:t>
            </a:r>
          </a:p>
          <a:p>
            <a:pPr marL="0" indent="0">
              <a:lnSpc>
                <a:spcPct val="150000"/>
              </a:lnSpc>
              <a:buNone/>
            </a:pPr>
            <a:r>
              <a:rPr lang="en-US" sz="2000"/>
              <a:t>(Health &amp; Safety Code §§ 11362.3, 11362.79.)</a:t>
            </a:r>
          </a:p>
        </p:txBody>
      </p:sp>
    </p:spTree>
    <p:extLst>
      <p:ext uri="{BB962C8B-B14F-4D97-AF65-F5344CB8AC3E}">
        <p14:creationId xmlns:p14="http://schemas.microsoft.com/office/powerpoint/2010/main" val="1560395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08B0-D174-4248-A01D-88BDBF1D04AA}"/>
              </a:ext>
            </a:extLst>
          </p:cNvPr>
          <p:cNvSpPr>
            <a:spLocks noGrp="1"/>
          </p:cNvSpPr>
          <p:nvPr>
            <p:ph type="title"/>
          </p:nvPr>
        </p:nvSpPr>
        <p:spPr>
          <a:xfrm>
            <a:off x="228600" y="228600"/>
            <a:ext cx="8610600" cy="1066800"/>
          </a:xfrm>
        </p:spPr>
        <p:txBody>
          <a:bodyPr/>
          <a:lstStyle/>
          <a:p>
            <a:r>
              <a:rPr lang="en-US"/>
              <a:t>CDE Issued a News Release </a:t>
            </a:r>
            <a:br>
              <a:rPr lang="en-US"/>
            </a:br>
            <a:r>
              <a:rPr lang="en-US"/>
              <a:t>After Passage of Prop 64</a:t>
            </a:r>
          </a:p>
        </p:txBody>
      </p:sp>
      <p:sp>
        <p:nvSpPr>
          <p:cNvPr id="3" name="Content Placeholder 2">
            <a:extLst>
              <a:ext uri="{FF2B5EF4-FFF2-40B4-BE49-F238E27FC236}">
                <a16:creationId xmlns:a16="http://schemas.microsoft.com/office/drawing/2014/main" id="{950D6FC2-8DB3-4ECA-BAC7-C7325E731ABA}"/>
              </a:ext>
            </a:extLst>
          </p:cNvPr>
          <p:cNvSpPr>
            <a:spLocks noGrp="1"/>
          </p:cNvSpPr>
          <p:nvPr>
            <p:ph idx="1"/>
          </p:nvPr>
        </p:nvSpPr>
        <p:spPr>
          <a:xfrm>
            <a:off x="228600" y="1905000"/>
            <a:ext cx="8763000" cy="4114800"/>
          </a:xfrm>
        </p:spPr>
        <p:txBody>
          <a:bodyPr/>
          <a:lstStyle/>
          <a:p>
            <a:r>
              <a:rPr lang="en-US" sz="2400"/>
              <a:t>Provides a reminder “about the detrimental effects of marijuana, especially to the developing brains of children”</a:t>
            </a:r>
          </a:p>
          <a:p>
            <a:r>
              <a:rPr lang="en-US" sz="2400"/>
              <a:t>“In this new environment we need to be even more vigilant in making certain school-aged children understand the importance of making healthy decisions” </a:t>
            </a:r>
          </a:p>
          <a:p>
            <a:r>
              <a:rPr lang="en-US" sz="2400"/>
              <a:t>Prop 64 “does not change regulations regarding use of marijuana by preschool through grade 12 students. </a:t>
            </a:r>
            <a:r>
              <a:rPr lang="en-US" sz="2400" b="1">
                <a:solidFill>
                  <a:srgbClr val="7030A0"/>
                </a:solidFill>
              </a:rPr>
              <a:t>The California Education Code continues to prohibit use, possession, possession for sale</a:t>
            </a:r>
            <a:r>
              <a:rPr lang="en-US" sz="2400"/>
              <a:t>, and being under the influence of a controlled substance”</a:t>
            </a:r>
          </a:p>
          <a:p>
            <a:endParaRPr lang="en-US" sz="2400"/>
          </a:p>
        </p:txBody>
      </p:sp>
      <p:pic>
        <p:nvPicPr>
          <p:cNvPr id="4106" name="Picture 10" descr="Image result for california department of education">
            <a:extLst>
              <a:ext uri="{FF2B5EF4-FFF2-40B4-BE49-F238E27FC236}">
                <a16:creationId xmlns:a16="http://schemas.microsoft.com/office/drawing/2014/main" id="{C760D53B-2CD7-46C9-971C-ADEAEEA89D52}"/>
              </a:ext>
            </a:extLst>
          </p:cNvPr>
          <p:cNvPicPr>
            <a:picLocks noChangeAspect="1" noChangeArrowheads="1"/>
          </p:cNvPicPr>
          <p:nvPr/>
        </p:nvPicPr>
        <p:blipFill>
          <a:blip r:embed="rId2"/>
          <a:srcRect/>
          <a:stretch>
            <a:fillRect/>
          </a:stretch>
        </p:blipFill>
        <p:spPr>
          <a:xfrm>
            <a:off x="7569901" y="261257"/>
            <a:ext cx="1343025"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90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39F-9C31-48C7-B14F-B188184F2586}"/>
              </a:ext>
            </a:extLst>
          </p:cNvPr>
          <p:cNvSpPr>
            <a:spLocks noGrp="1"/>
          </p:cNvSpPr>
          <p:nvPr>
            <p:ph type="title"/>
          </p:nvPr>
        </p:nvSpPr>
        <p:spPr>
          <a:xfrm>
            <a:off x="228600" y="228600"/>
            <a:ext cx="8610600" cy="1066800"/>
          </a:xfrm>
        </p:spPr>
        <p:txBody>
          <a:bodyPr/>
          <a:lstStyle/>
          <a:p>
            <a:r>
              <a:rPr lang="en-US"/>
              <a:t>Why Does Compliance with Federal/State Laws on Marijuana Matter?</a:t>
            </a:r>
          </a:p>
        </p:txBody>
      </p:sp>
      <p:sp>
        <p:nvSpPr>
          <p:cNvPr id="3" name="Content Placeholder 2">
            <a:extLst>
              <a:ext uri="{FF2B5EF4-FFF2-40B4-BE49-F238E27FC236}">
                <a16:creationId xmlns:a16="http://schemas.microsoft.com/office/drawing/2014/main" id="{55CE0D46-15E3-4FB0-A33C-CDB0BF643B8A}"/>
              </a:ext>
            </a:extLst>
          </p:cNvPr>
          <p:cNvSpPr>
            <a:spLocks noGrp="1"/>
          </p:cNvSpPr>
          <p:nvPr>
            <p:ph idx="1"/>
          </p:nvPr>
        </p:nvSpPr>
        <p:spPr>
          <a:xfrm>
            <a:off x="228600" y="2228850"/>
            <a:ext cx="8610600" cy="2971800"/>
          </a:xfrm>
        </p:spPr>
        <p:txBody>
          <a:bodyPr/>
          <a:lstStyle/>
          <a:p>
            <a:r>
              <a:rPr lang="en-US"/>
              <a:t>Federal funding – noncompliance may jeopardize federal funding programs and grants</a:t>
            </a:r>
          </a:p>
          <a:p>
            <a:r>
              <a:rPr lang="en-US"/>
              <a:t>Liability (civil and/or criminal) – noncompliance may unnecessarily expose the district and individuals (e.g., staff) to liability for unlawful use, possession, etc. of marijuana by minors </a:t>
            </a:r>
          </a:p>
        </p:txBody>
      </p:sp>
    </p:spTree>
    <p:extLst>
      <p:ext uri="{BB962C8B-B14F-4D97-AF65-F5344CB8AC3E}">
        <p14:creationId xmlns:p14="http://schemas.microsoft.com/office/powerpoint/2010/main" val="778549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F3E692-29C8-4A37-9266-FF806B3A77CE}"/>
              </a:ext>
            </a:extLst>
          </p:cNvPr>
          <p:cNvSpPr>
            <a:spLocks noGrp="1"/>
          </p:cNvSpPr>
          <p:nvPr>
            <p:ph idx="1"/>
          </p:nvPr>
        </p:nvSpPr>
        <p:spPr>
          <a:xfrm>
            <a:off x="381000" y="1524000"/>
            <a:ext cx="8382000" cy="914400"/>
          </a:xfrm>
        </p:spPr>
        <p:txBody>
          <a:bodyPr/>
          <a:lstStyle/>
          <a:p>
            <a:pPr marL="0" indent="0" algn="ctr">
              <a:buNone/>
            </a:pPr>
            <a:r>
              <a:rPr lang="en-US" sz="4400"/>
              <a:t>Recent Developments</a:t>
            </a:r>
          </a:p>
        </p:txBody>
      </p:sp>
      <p:pic>
        <p:nvPicPr>
          <p:cNvPr id="5122" name="Picture 2" descr="Image result for news flash">
            <a:extLst>
              <a:ext uri="{FF2B5EF4-FFF2-40B4-BE49-F238E27FC236}">
                <a16:creationId xmlns:a16="http://schemas.microsoft.com/office/drawing/2014/main" id="{FE99EB28-A495-48B9-A966-1A1A69DC5EFB}"/>
              </a:ext>
            </a:extLst>
          </p:cNvPr>
          <p:cNvPicPr>
            <a:picLocks noChangeAspect="1" noChangeArrowheads="1"/>
          </p:cNvPicPr>
          <p:nvPr/>
        </p:nvPicPr>
        <p:blipFill>
          <a:blip r:embed="rId2"/>
          <a:srcRect/>
          <a:stretch>
            <a:fillRect/>
          </a:stretch>
        </p:blipFill>
        <p:spPr>
          <a:xfrm>
            <a:off x="3262312" y="31242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FCE0-D8F0-40A2-90DF-3526795E03F7}"/>
              </a:ext>
            </a:extLst>
          </p:cNvPr>
          <p:cNvSpPr>
            <a:spLocks noGrp="1"/>
          </p:cNvSpPr>
          <p:nvPr>
            <p:ph type="title"/>
          </p:nvPr>
        </p:nvSpPr>
        <p:spPr/>
        <p:txBody>
          <a:bodyPr/>
          <a:lstStyle/>
          <a:p>
            <a:r>
              <a:rPr lang="en-US"/>
              <a:t>Senate Bill 1127 – did not pass</a:t>
            </a:r>
          </a:p>
        </p:txBody>
      </p:sp>
      <p:sp>
        <p:nvSpPr>
          <p:cNvPr id="3" name="Content Placeholder 2">
            <a:extLst>
              <a:ext uri="{FF2B5EF4-FFF2-40B4-BE49-F238E27FC236}">
                <a16:creationId xmlns:a16="http://schemas.microsoft.com/office/drawing/2014/main" id="{BDB9FBDD-8270-491D-BA07-82DA41CC6121}"/>
              </a:ext>
            </a:extLst>
          </p:cNvPr>
          <p:cNvSpPr>
            <a:spLocks noGrp="1"/>
          </p:cNvSpPr>
          <p:nvPr>
            <p:ph idx="1"/>
          </p:nvPr>
        </p:nvSpPr>
        <p:spPr>
          <a:xfrm>
            <a:off x="228600" y="1066800"/>
            <a:ext cx="8763000" cy="4724400"/>
          </a:xfrm>
        </p:spPr>
        <p:txBody>
          <a:bodyPr/>
          <a:lstStyle/>
          <a:p>
            <a:r>
              <a:rPr lang="en-US" sz="2800"/>
              <a:t>“Jojo’s Law”</a:t>
            </a:r>
          </a:p>
          <a:p>
            <a:pPr lvl="1"/>
            <a:r>
              <a:rPr lang="en-US" sz="2400"/>
              <a:t>Inspired by 19-year-old with severe epilepsy</a:t>
            </a:r>
          </a:p>
          <a:p>
            <a:pPr lvl="1"/>
            <a:r>
              <a:rPr lang="en-US" sz="2400"/>
              <a:t>Every day, mother drives to son’s school, takes him down the block, and administers CBD oil</a:t>
            </a:r>
          </a:p>
          <a:p>
            <a:r>
              <a:rPr lang="en-US" sz="2800"/>
              <a:t>Would have allowed a school district’s board to adopt a policy that allows a parent or guardian to possess and administer medicinal cannabis at a school to a student who is a qualified medical cannabis patient</a:t>
            </a:r>
          </a:p>
          <a:p>
            <a:pPr lvl="1"/>
            <a:r>
              <a:rPr lang="en-US" sz="2400"/>
              <a:t>excluded smokable or vapable forms</a:t>
            </a:r>
          </a:p>
          <a:p>
            <a:r>
              <a:rPr lang="en-US" sz="2800"/>
              <a:t>Passed in Senate and Assembly</a:t>
            </a:r>
          </a:p>
        </p:txBody>
      </p:sp>
    </p:spTree>
    <p:extLst>
      <p:ext uri="{BB962C8B-B14F-4D97-AF65-F5344CB8AC3E}">
        <p14:creationId xmlns:p14="http://schemas.microsoft.com/office/powerpoint/2010/main" val="4118894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C2FF-5D6D-41BD-90C7-73832E4B70FE}"/>
              </a:ext>
            </a:extLst>
          </p:cNvPr>
          <p:cNvSpPr>
            <a:spLocks noGrp="1"/>
          </p:cNvSpPr>
          <p:nvPr>
            <p:ph type="title"/>
          </p:nvPr>
        </p:nvSpPr>
        <p:spPr/>
        <p:txBody>
          <a:bodyPr/>
          <a:lstStyle/>
          <a:p>
            <a:r>
              <a:rPr lang="en-US"/>
              <a:t>Senate Bill 1127 – did not pass</a:t>
            </a:r>
          </a:p>
        </p:txBody>
      </p:sp>
      <p:sp>
        <p:nvSpPr>
          <p:cNvPr id="4" name="Content Placeholder 3">
            <a:extLst>
              <a:ext uri="{FF2B5EF4-FFF2-40B4-BE49-F238E27FC236}">
                <a16:creationId xmlns:a16="http://schemas.microsoft.com/office/drawing/2014/main" id="{86F357C5-DC8C-4E21-9B3B-FFAC79F4ED75}"/>
              </a:ext>
            </a:extLst>
          </p:cNvPr>
          <p:cNvSpPr>
            <a:spLocks noGrp="1"/>
          </p:cNvSpPr>
          <p:nvPr>
            <p:ph idx="1"/>
          </p:nvPr>
        </p:nvSpPr>
        <p:spPr>
          <a:xfrm>
            <a:off x="228600" y="1295400"/>
            <a:ext cx="8686800" cy="5343899"/>
          </a:xfrm>
          <a:prstGeom prst="rect">
            <a:avLst/>
          </a:prstGeom>
        </p:spPr>
        <p:txBody>
          <a:bodyPr wrap="square">
            <a:spAutoFit/>
          </a:bodyPr>
          <a:lstStyle/>
          <a:p>
            <a:pPr marL="0" lvl="1" indent="0">
              <a:spcBef>
                <a:spcPct val="0"/>
              </a:spcBef>
              <a:spcAft>
                <a:spcPct val="0"/>
              </a:spcAft>
              <a:buNone/>
              <a:tabLst>
                <a:tab pos="685800" algn="l"/>
              </a:tabLst>
            </a:pPr>
            <a:endParaRPr lang="en-US">
              <a:latin typeface="Tahoma" panose="020B0604030504040204" pitchFamily="34" charset="0"/>
              <a:ea typeface="Tahoma" panose="020B0604030504040204" pitchFamily="34" charset="0"/>
              <a:cs typeface="Tahoma" panose="020B0604030504040204" pitchFamily="34" charset="0"/>
            </a:endParaRPr>
          </a:p>
          <a:p>
            <a:pPr marL="0" lvl="1" indent="0">
              <a:spcBef>
                <a:spcPct val="0"/>
              </a:spcBef>
              <a:spcAft>
                <a:spcPct val="0"/>
              </a:spcAft>
              <a:buNone/>
              <a:tabLst>
                <a:tab pos="685800" algn="l"/>
              </a:tabLst>
            </a:pPr>
            <a:r>
              <a:rPr lang="en-US">
                <a:latin typeface="Tahoma" panose="020B0604030504040204" pitchFamily="34" charset="0"/>
                <a:ea typeface="Tahoma" panose="020B0604030504040204" pitchFamily="34" charset="0"/>
                <a:cs typeface="Tahoma" panose="020B0604030504040204" pitchFamily="34" charset="0"/>
              </a:rPr>
              <a:t>Governor Brown vetoed SB 1127 on 9/28/18, stating: </a:t>
            </a:r>
          </a:p>
          <a:p>
            <a:pPr marL="342900" lvl="1" indent="0">
              <a:spcBef>
                <a:spcPct val="0"/>
              </a:spcBef>
              <a:spcAft>
                <a:spcPct val="0"/>
              </a:spcAft>
              <a:buNone/>
              <a:tabLst>
                <a:tab pos="685800" algn="l"/>
              </a:tabLst>
            </a:pPr>
            <a:endParaRPr lang="en-US" sz="2400">
              <a:latin typeface="Tahoma" panose="020B0604030504040204" pitchFamily="34" charset="0"/>
              <a:ea typeface="Tahoma" panose="020B0604030504040204" pitchFamily="34" charset="0"/>
              <a:cs typeface="Tahoma" panose="020B0604030504040204" pitchFamily="34" charset="0"/>
            </a:endParaRPr>
          </a:p>
          <a:p>
            <a:pPr lvl="1">
              <a:spcBef>
                <a:spcPct val="0"/>
              </a:spcBef>
              <a:spcAft>
                <a:spcPct val="0"/>
              </a:spcAft>
              <a:tabLst>
                <a:tab pos="685800" algn="l"/>
              </a:tabLst>
            </a:pPr>
            <a:r>
              <a:rPr lang="en-US" sz="2400">
                <a:latin typeface="Tahoma" panose="020B0604030504040204" pitchFamily="34" charset="0"/>
                <a:ea typeface="Tahoma" panose="020B0604030504040204" pitchFamily="34" charset="0"/>
                <a:cs typeface="Tahoma" panose="020B0604030504040204" pitchFamily="34" charset="0"/>
              </a:rPr>
              <a:t>“This bill is overly broad as it applies to all students instead of limited cases where a doctor recommends medical marijuana for a student in order to prevent or reduce the effects of a seizure.”</a:t>
            </a:r>
          </a:p>
          <a:p>
            <a:pPr marL="342900" lvl="1" indent="0">
              <a:spcBef>
                <a:spcPct val="0"/>
              </a:spcBef>
              <a:spcAft>
                <a:spcPct val="0"/>
              </a:spcAft>
              <a:buNone/>
              <a:tabLst>
                <a:tab pos="685800" algn="l"/>
              </a:tabLst>
            </a:pPr>
            <a:endParaRPr lang="en-US" sz="2400">
              <a:latin typeface="Tahoma" panose="020B0604030504040204" pitchFamily="34" charset="0"/>
              <a:ea typeface="Tahoma" panose="020B0604030504040204" pitchFamily="34" charset="0"/>
              <a:cs typeface="Tahoma" panose="020B0604030504040204" pitchFamily="34" charset="0"/>
            </a:endParaRPr>
          </a:p>
          <a:p>
            <a:pPr lvl="1">
              <a:spcBef>
                <a:spcPct val="0"/>
              </a:spcBef>
              <a:spcAft>
                <a:spcPct val="0"/>
              </a:spcAft>
              <a:tabLst>
                <a:tab pos="685800" algn="l"/>
              </a:tabLst>
            </a:pPr>
            <a:r>
              <a:rPr lang="en-US" sz="2400">
                <a:latin typeface="Tahoma" panose="020B0604030504040204" pitchFamily="34" charset="0"/>
                <a:ea typeface="Tahoma" panose="020B0604030504040204" pitchFamily="34" charset="0"/>
                <a:cs typeface="Tahoma" panose="020B0604030504040204" pitchFamily="34" charset="0"/>
              </a:rPr>
              <a:t> “I remain concerned about the exposure of marijuana on youth and am dubious of its use for all ailments…I think we should pause before going much further down this path.”</a:t>
            </a:r>
          </a:p>
          <a:p>
            <a:pPr lvl="1">
              <a:lnSpc>
                <a:spcPct val="200000"/>
              </a:lnSpc>
              <a:spcBef>
                <a:spcPct val="0"/>
              </a:spcBef>
              <a:spcAft>
                <a:spcPct val="0"/>
              </a:spcAft>
              <a:tabLst>
                <a:tab pos="685800" algn="l"/>
              </a:tabLst>
            </a:pPr>
            <a:endParaRPr lang="en-US" sz="1500">
              <a:latin typeface="Times New Roman" panose="02020603050405020304" pitchFamily="18" charset="0"/>
              <a:ea typeface="SimSun" panose="02010600030101010101" pitchFamily="2" charset="-122"/>
            </a:endParaRPr>
          </a:p>
          <a:p>
            <a:pPr lvl="1">
              <a:lnSpc>
                <a:spcPct val="200000"/>
              </a:lnSpc>
              <a:spcBef>
                <a:spcPct val="0"/>
              </a:spcBef>
              <a:spcAft>
                <a:spcPct val="0"/>
              </a:spcAft>
              <a:tabLst>
                <a:tab pos="685800" algn="l"/>
              </a:tabLst>
            </a:pPr>
            <a:endParaRPr lang="en-US" sz="90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661606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a:latin typeface="Tahoma" pitchFamily="34" charset="0"/>
                <a:cs typeface="Tahoma" pitchFamily="34" charset="0"/>
              </a:rPr>
              <a:t>Agenda</a:t>
            </a:r>
          </a:p>
        </p:txBody>
      </p:sp>
      <p:sp>
        <p:nvSpPr>
          <p:cNvPr id="512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a:latin typeface="Tahoma" pitchFamily="34" charset="0"/>
                <a:cs typeface="Tahoma" pitchFamily="34" charset="0"/>
              </a:rPr>
              <a:t>Current Federal and State Laws</a:t>
            </a:r>
          </a:p>
          <a:p>
            <a:r>
              <a:rPr lang="en-US" altLang="en-US">
                <a:latin typeface="Tahoma" pitchFamily="34" charset="0"/>
                <a:cs typeface="Tahoma" pitchFamily="34" charset="0"/>
              </a:rPr>
              <a:t>Pending Legislation</a:t>
            </a:r>
          </a:p>
          <a:p>
            <a:r>
              <a:rPr lang="en-US" altLang="en-US">
                <a:latin typeface="Tahoma" pitchFamily="34" charset="0"/>
                <a:cs typeface="Tahoma" pitchFamily="34" charset="0"/>
              </a:rPr>
              <a:t>Impact on Student Discipline</a:t>
            </a:r>
          </a:p>
          <a:p>
            <a:r>
              <a:rPr lang="en-US" altLang="en-US">
                <a:latin typeface="Tahoma" pitchFamily="34" charset="0"/>
                <a:cs typeface="Tahoma" pitchFamily="34" charset="0"/>
              </a:rPr>
              <a:t>Impact on Special Education</a:t>
            </a:r>
          </a:p>
          <a:p>
            <a:r>
              <a:rPr lang="en-US" altLang="en-US">
                <a:latin typeface="Tahoma" pitchFamily="34" charset="0"/>
                <a:cs typeface="Tahoma" pitchFamily="34" charset="0"/>
              </a:rPr>
              <a:t>Impact on 504 Plans and Health Plans</a:t>
            </a:r>
          </a:p>
          <a:p>
            <a:pPr marL="0" indent="0">
              <a:buNone/>
            </a:pPr>
            <a:endParaRPr lang="en-US" altLang="en-US">
              <a:latin typeface="Tahoma" pitchFamily="34" charset="0"/>
              <a:cs typeface="Tahoma" pitchFamily="34" charset="0"/>
            </a:endParaRPr>
          </a:p>
        </p:txBody>
      </p:sp>
      <p:pic>
        <p:nvPicPr>
          <p:cNvPr id="1026" name="Picture 2" descr="Image result for Agenda">
            <a:extLst>
              <a:ext uri="{FF2B5EF4-FFF2-40B4-BE49-F238E27FC236}">
                <a16:creationId xmlns:a16="http://schemas.microsoft.com/office/drawing/2014/main" id="{E3F06509-3C5C-4157-9369-20D45CB3FA23}"/>
              </a:ext>
            </a:extLst>
          </p:cNvPr>
          <p:cNvPicPr>
            <a:picLocks noChangeAspect="1" noChangeArrowheads="1"/>
          </p:cNvPicPr>
          <p:nvPr/>
        </p:nvPicPr>
        <p:blipFill>
          <a:blip r:embed="rId2"/>
          <a:srcRect/>
          <a:stretch>
            <a:fillRect/>
          </a:stretch>
        </p:blipFill>
        <p:spPr>
          <a:xfrm>
            <a:off x="7239000" y="457200"/>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SB 233 (Hill): Jojo’s Act</a:t>
            </a:r>
          </a:p>
        </p:txBody>
      </p:sp>
      <p:sp>
        <p:nvSpPr>
          <p:cNvPr id="3" name="Content Placeholder 2"/>
          <p:cNvSpPr>
            <a:spLocks noGrp="1"/>
          </p:cNvSpPr>
          <p:nvPr>
            <p:ph idx="1"/>
          </p:nvPr>
        </p:nvSpPr>
        <p:spPr>
          <a:xfrm>
            <a:off x="731520" y="2085975"/>
            <a:ext cx="8382000" cy="4267200"/>
          </a:xfrm>
        </p:spPr>
        <p:txBody>
          <a:bodyPr/>
          <a:lstStyle/>
          <a:p>
            <a:pPr marL="0" indent="0" algn="ctr">
              <a:buNone/>
            </a:pPr>
            <a:r>
              <a:rPr lang="en-US" sz="4800"/>
              <a:t>Reintroduction of SB 1127</a:t>
            </a:r>
          </a:p>
        </p:txBody>
      </p:sp>
      <p:pic>
        <p:nvPicPr>
          <p:cNvPr id="4098" name="Picture 2" descr="Image result for Senate Bill # 233">
            <a:extLst>
              <a:ext uri="{FF2B5EF4-FFF2-40B4-BE49-F238E27FC236}">
                <a16:creationId xmlns:a16="http://schemas.microsoft.com/office/drawing/2014/main" id="{EB76EA69-5573-4B35-9BD3-556F72D05315}"/>
              </a:ext>
            </a:extLst>
          </p:cNvPr>
          <p:cNvPicPr>
            <a:picLocks noChangeAspect="1" noChangeArrowheads="1"/>
          </p:cNvPicPr>
          <p:nvPr/>
        </p:nvPicPr>
        <p:blipFill>
          <a:blip r:embed="rId2"/>
          <a:srcRect/>
          <a:stretch>
            <a:fillRect/>
          </a:stretch>
        </p:blipFill>
        <p:spPr>
          <a:xfrm>
            <a:off x="3733800" y="3398520"/>
            <a:ext cx="24288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5988-D344-4AF4-8FBF-AFD00E9115C5}"/>
              </a:ext>
            </a:extLst>
          </p:cNvPr>
          <p:cNvSpPr>
            <a:spLocks noGrp="1"/>
          </p:cNvSpPr>
          <p:nvPr>
            <p:ph type="title"/>
          </p:nvPr>
        </p:nvSpPr>
        <p:spPr/>
        <p:txBody>
          <a:bodyPr/>
          <a:lstStyle/>
          <a:p>
            <a:r>
              <a:rPr lang="en-US"/>
              <a:t>SB 233 - Senator Hill - Status</a:t>
            </a:r>
          </a:p>
        </p:txBody>
      </p:sp>
      <p:sp>
        <p:nvSpPr>
          <p:cNvPr id="3" name="Content Placeholder 2">
            <a:extLst>
              <a:ext uri="{FF2B5EF4-FFF2-40B4-BE49-F238E27FC236}">
                <a16:creationId xmlns:a16="http://schemas.microsoft.com/office/drawing/2014/main" id="{4BA0624B-DCBC-4441-898A-A950218F76F4}"/>
              </a:ext>
            </a:extLst>
          </p:cNvPr>
          <p:cNvSpPr>
            <a:spLocks noGrp="1"/>
          </p:cNvSpPr>
          <p:nvPr>
            <p:ph idx="1"/>
          </p:nvPr>
        </p:nvSpPr>
        <p:spPr/>
        <p:txBody>
          <a:bodyPr/>
          <a:lstStyle/>
          <a:p>
            <a:r>
              <a:rPr lang="en-US"/>
              <a:t>February 7, 2019 Introduced </a:t>
            </a:r>
          </a:p>
          <a:p>
            <a:r>
              <a:rPr lang="en-US"/>
              <a:t>March 11, 2019 Amended in the Senate</a:t>
            </a:r>
          </a:p>
          <a:p>
            <a:r>
              <a:rPr lang="en-US"/>
              <a:t>June 26, 2019 Amended in the Assembly</a:t>
            </a:r>
          </a:p>
          <a:p>
            <a:r>
              <a:rPr lang="en-US"/>
              <a:t>August 26, 2019 Passed in the Assembly</a:t>
            </a:r>
          </a:p>
          <a:p>
            <a:r>
              <a:rPr lang="en-US"/>
              <a:t>August 30, 2019 Passed in the Senate</a:t>
            </a:r>
          </a:p>
          <a:p>
            <a:r>
              <a:rPr lang="en-US"/>
              <a:t>September 3, 2019 Put before Governor Newsom </a:t>
            </a:r>
          </a:p>
        </p:txBody>
      </p:sp>
    </p:spTree>
    <p:extLst>
      <p:ext uri="{BB962C8B-B14F-4D97-AF65-F5344CB8AC3E}">
        <p14:creationId xmlns:p14="http://schemas.microsoft.com/office/powerpoint/2010/main" val="3156965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C2B1-738E-48EC-B77C-7C1B326E42E4}"/>
              </a:ext>
            </a:extLst>
          </p:cNvPr>
          <p:cNvSpPr>
            <a:spLocks noGrp="1"/>
          </p:cNvSpPr>
          <p:nvPr>
            <p:ph type="title"/>
          </p:nvPr>
        </p:nvSpPr>
        <p:spPr/>
        <p:txBody>
          <a:bodyPr/>
          <a:lstStyle/>
          <a:p>
            <a:r>
              <a:rPr lang="en-US"/>
              <a:t>SB 233 – Senator Hill, Cont. . .</a:t>
            </a:r>
          </a:p>
        </p:txBody>
      </p:sp>
      <p:sp>
        <p:nvSpPr>
          <p:cNvPr id="3" name="Content Placeholder 2">
            <a:extLst>
              <a:ext uri="{FF2B5EF4-FFF2-40B4-BE49-F238E27FC236}">
                <a16:creationId xmlns:a16="http://schemas.microsoft.com/office/drawing/2014/main" id="{1D93D28F-C4A9-410C-959F-4304C68097D0}"/>
              </a:ext>
            </a:extLst>
          </p:cNvPr>
          <p:cNvSpPr>
            <a:spLocks noGrp="1"/>
          </p:cNvSpPr>
          <p:nvPr>
            <p:ph idx="1"/>
          </p:nvPr>
        </p:nvSpPr>
        <p:spPr/>
        <p:txBody>
          <a:bodyPr/>
          <a:lstStyle/>
          <a:p>
            <a:r>
              <a:rPr lang="en-US"/>
              <a:t>Existing law: 	</a:t>
            </a:r>
          </a:p>
          <a:p>
            <a:pPr lvl="1"/>
            <a:r>
              <a:rPr lang="en-US"/>
              <a:t>Nurses are authorized to administer prescribed medication to students at school</a:t>
            </a:r>
          </a:p>
          <a:p>
            <a:pPr lvl="1"/>
            <a:r>
              <a:rPr lang="en-US"/>
              <a:t>Compassionate Use Act: a patient or caregiver can possess or cultivate marijuana for personal medical use upon written or oral recommendation or approval by a physician – not subject to conviction, but not on school grounds</a:t>
            </a:r>
          </a:p>
        </p:txBody>
      </p:sp>
    </p:spTree>
    <p:extLst>
      <p:ext uri="{BB962C8B-B14F-4D97-AF65-F5344CB8AC3E}">
        <p14:creationId xmlns:p14="http://schemas.microsoft.com/office/powerpoint/2010/main" val="476569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F334-D077-4501-806D-A3C57D39390A}"/>
              </a:ext>
            </a:extLst>
          </p:cNvPr>
          <p:cNvSpPr>
            <a:spLocks noGrp="1"/>
          </p:cNvSpPr>
          <p:nvPr>
            <p:ph type="title"/>
          </p:nvPr>
        </p:nvSpPr>
        <p:spPr/>
        <p:txBody>
          <a:bodyPr/>
          <a:lstStyle/>
          <a:p>
            <a:r>
              <a:rPr lang="en-US"/>
              <a:t>SB 233 – Senator Hill, Cont. . .</a:t>
            </a:r>
          </a:p>
        </p:txBody>
      </p:sp>
      <p:sp>
        <p:nvSpPr>
          <p:cNvPr id="3" name="Content Placeholder 2">
            <a:extLst>
              <a:ext uri="{FF2B5EF4-FFF2-40B4-BE49-F238E27FC236}">
                <a16:creationId xmlns:a16="http://schemas.microsoft.com/office/drawing/2014/main" id="{0CAC2A3F-83DF-4F3A-9C7D-226F6CBF4798}"/>
              </a:ext>
            </a:extLst>
          </p:cNvPr>
          <p:cNvSpPr>
            <a:spLocks noGrp="1"/>
          </p:cNvSpPr>
          <p:nvPr>
            <p:ph idx="1"/>
          </p:nvPr>
        </p:nvSpPr>
        <p:spPr>
          <a:xfrm>
            <a:off x="381000" y="1143000"/>
            <a:ext cx="8382000" cy="5257800"/>
          </a:xfrm>
        </p:spPr>
        <p:txBody>
          <a:bodyPr/>
          <a:lstStyle/>
          <a:p>
            <a:r>
              <a:rPr lang="en-US"/>
              <a:t>Bill would authorize school boards maintaining grades k through 12, to adopt at a regular school meeting, a policy that allows a parent or guardian to possess and administer medicinal cannabis at a school site to a pupil who is a qualified patient entitled to the protections of the Compassionate Care Act., </a:t>
            </a:r>
          </a:p>
          <a:p>
            <a:pPr lvl="1"/>
            <a:r>
              <a:rPr lang="en-US" b="1" u="sng">
                <a:solidFill>
                  <a:srgbClr val="7030A0"/>
                </a:solidFill>
              </a:rPr>
              <a:t>excluding</a:t>
            </a:r>
            <a:r>
              <a:rPr lang="en-US"/>
              <a:t> cannabis in a smokable or vapeable form.  </a:t>
            </a:r>
          </a:p>
        </p:txBody>
      </p:sp>
    </p:spTree>
    <p:extLst>
      <p:ext uri="{BB962C8B-B14F-4D97-AF65-F5344CB8AC3E}">
        <p14:creationId xmlns:p14="http://schemas.microsoft.com/office/powerpoint/2010/main" val="3456396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0924-DE20-4DA4-B6E3-469E5A843EAF}"/>
              </a:ext>
            </a:extLst>
          </p:cNvPr>
          <p:cNvSpPr>
            <a:spLocks noGrp="1"/>
          </p:cNvSpPr>
          <p:nvPr>
            <p:ph type="title"/>
          </p:nvPr>
        </p:nvSpPr>
        <p:spPr/>
        <p:txBody>
          <a:bodyPr/>
          <a:lstStyle/>
          <a:p>
            <a:r>
              <a:rPr lang="en-US"/>
              <a:t>2019 Cannabis Legislation – so far </a:t>
            </a:r>
          </a:p>
        </p:txBody>
      </p:sp>
      <p:sp>
        <p:nvSpPr>
          <p:cNvPr id="3" name="Content Placeholder 2">
            <a:extLst>
              <a:ext uri="{FF2B5EF4-FFF2-40B4-BE49-F238E27FC236}">
                <a16:creationId xmlns:a16="http://schemas.microsoft.com/office/drawing/2014/main" id="{9CAE2D89-1B69-423E-BF85-9DEF77491BFA}"/>
              </a:ext>
            </a:extLst>
          </p:cNvPr>
          <p:cNvSpPr>
            <a:spLocks noGrp="1"/>
          </p:cNvSpPr>
          <p:nvPr>
            <p:ph idx="1"/>
          </p:nvPr>
        </p:nvSpPr>
        <p:spPr>
          <a:xfrm>
            <a:off x="342900" y="1600200"/>
            <a:ext cx="8382000" cy="4267200"/>
          </a:xfrm>
        </p:spPr>
        <p:txBody>
          <a:bodyPr/>
          <a:lstStyle/>
          <a:p>
            <a:pPr marL="0" indent="0">
              <a:buNone/>
            </a:pPr>
            <a:r>
              <a:rPr lang="en-US" sz="2400" b="1" u="sng">
                <a:solidFill>
                  <a:srgbClr val="7030A0"/>
                </a:solidFill>
              </a:rPr>
              <a:t>AB 3</a:t>
            </a:r>
            <a:r>
              <a:rPr lang="en-US" sz="2400"/>
              <a:t> (Cooper): Adolescent Cannabis Prevention Fund – </a:t>
            </a:r>
            <a:r>
              <a:rPr lang="en-US" sz="2400">
                <a:solidFill>
                  <a:srgbClr val="7030A0"/>
                </a:solidFill>
              </a:rPr>
              <a:t>Recently Amended </a:t>
            </a:r>
          </a:p>
          <a:p>
            <a:pPr marL="0" indent="0">
              <a:buNone/>
            </a:pPr>
            <a:r>
              <a:rPr lang="en-US" sz="2400" b="1" u="sng">
                <a:solidFill>
                  <a:schemeClr val="accent1">
                    <a:lumMod val="90000"/>
                  </a:schemeClr>
                </a:solidFill>
              </a:rPr>
              <a:t>AB 397 </a:t>
            </a:r>
            <a:r>
              <a:rPr lang="en-US" sz="2400"/>
              <a:t>(Chau): Spot bill regarding driving under the influence to state the “influence” was cannabis – </a:t>
            </a:r>
            <a:r>
              <a:rPr lang="en-US" sz="2400">
                <a:solidFill>
                  <a:schemeClr val="accent1"/>
                </a:solidFill>
              </a:rPr>
              <a:t>Out for Approval</a:t>
            </a:r>
          </a:p>
          <a:p>
            <a:pPr marL="0" indent="0">
              <a:buNone/>
            </a:pPr>
            <a:r>
              <a:rPr lang="en-US" sz="2400" b="1">
                <a:solidFill>
                  <a:srgbClr val="7030A0"/>
                </a:solidFill>
              </a:rPr>
              <a:t>AB 190 </a:t>
            </a:r>
            <a:r>
              <a:rPr lang="en-US" sz="2400"/>
              <a:t>(Ting) and SB 73 (Mitchell): Budget bills regarding cannabis – </a:t>
            </a:r>
            <a:r>
              <a:rPr lang="en-US" sz="2400">
                <a:solidFill>
                  <a:srgbClr val="7030A0"/>
                </a:solidFill>
              </a:rPr>
              <a:t>Recently Amended</a:t>
            </a:r>
            <a:r>
              <a:rPr lang="en-US" sz="2400"/>
              <a:t> </a:t>
            </a:r>
          </a:p>
          <a:p>
            <a:pPr marL="0" indent="0">
              <a:buNone/>
            </a:pPr>
            <a:endParaRPr lang="en-US" sz="2400"/>
          </a:p>
        </p:txBody>
      </p:sp>
      <p:pic>
        <p:nvPicPr>
          <p:cNvPr id="6146" name="Picture 2" descr="Image result for legislation bill">
            <a:extLst>
              <a:ext uri="{FF2B5EF4-FFF2-40B4-BE49-F238E27FC236}">
                <a16:creationId xmlns:a16="http://schemas.microsoft.com/office/drawing/2014/main" id="{90E23141-292B-483B-A462-8FE58C906DF1}"/>
              </a:ext>
            </a:extLst>
          </p:cNvPr>
          <p:cNvPicPr>
            <a:picLocks noChangeAspect="1" noChangeArrowheads="1"/>
          </p:cNvPicPr>
          <p:nvPr/>
        </p:nvPicPr>
        <p:blipFill>
          <a:blip r:embed="rId3"/>
          <a:srcRect/>
          <a:stretch>
            <a:fillRect/>
          </a:stretch>
        </p:blipFill>
        <p:spPr>
          <a:xfrm>
            <a:off x="990600" y="4724400"/>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499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4FF7-F2F6-41C0-B22A-0F63C1CE75AC}"/>
              </a:ext>
            </a:extLst>
          </p:cNvPr>
          <p:cNvSpPr>
            <a:spLocks noGrp="1"/>
          </p:cNvSpPr>
          <p:nvPr>
            <p:ph type="title"/>
          </p:nvPr>
        </p:nvSpPr>
        <p:spPr/>
        <p:txBody>
          <a:bodyPr/>
          <a:lstStyle/>
          <a:p>
            <a:r>
              <a:rPr lang="en-US"/>
              <a:t>FDA Approval?</a:t>
            </a:r>
          </a:p>
        </p:txBody>
      </p:sp>
      <p:sp>
        <p:nvSpPr>
          <p:cNvPr id="3" name="Content Placeholder 2">
            <a:extLst>
              <a:ext uri="{FF2B5EF4-FFF2-40B4-BE49-F238E27FC236}">
                <a16:creationId xmlns:a16="http://schemas.microsoft.com/office/drawing/2014/main" id="{CC2AAB02-2164-4264-B35E-4D5EF35F34D2}"/>
              </a:ext>
            </a:extLst>
          </p:cNvPr>
          <p:cNvSpPr>
            <a:spLocks noGrp="1"/>
          </p:cNvSpPr>
          <p:nvPr>
            <p:ph idx="1"/>
          </p:nvPr>
        </p:nvSpPr>
        <p:spPr>
          <a:xfrm>
            <a:off x="342900" y="1143000"/>
            <a:ext cx="8382000" cy="4267200"/>
          </a:xfrm>
        </p:spPr>
        <p:txBody>
          <a:bodyPr/>
          <a:lstStyle/>
          <a:p>
            <a:r>
              <a:rPr lang="en-US" sz="2800" u="sng"/>
              <a:t>Epidiolex</a:t>
            </a:r>
            <a:r>
              <a:rPr lang="en-US" sz="2800"/>
              <a:t>:  In June 2018, FDA approved first drug that contains a purified drug substance derived from marijuana for use with patients with Dravet syndrome and Lennox-Gastaut syndrome both of which result in seizures</a:t>
            </a:r>
          </a:p>
          <a:p>
            <a:r>
              <a:rPr lang="en-US" sz="2800"/>
              <a:t>FDA has approved 2 synthetic versions that can be prescribed for weight loss related to AIDS and nausea from chemotherapy:</a:t>
            </a:r>
          </a:p>
          <a:p>
            <a:pPr lvl="1"/>
            <a:r>
              <a:rPr lang="en-US" sz="2400"/>
              <a:t>Marinol</a:t>
            </a:r>
          </a:p>
          <a:p>
            <a:pPr lvl="1"/>
            <a:r>
              <a:rPr lang="en-US" sz="2400"/>
              <a:t>Syndros</a:t>
            </a:r>
          </a:p>
        </p:txBody>
      </p:sp>
    </p:spTree>
    <p:extLst>
      <p:ext uri="{BB962C8B-B14F-4D97-AF65-F5344CB8AC3E}">
        <p14:creationId xmlns:p14="http://schemas.microsoft.com/office/powerpoint/2010/main" val="1677215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A85F-99E1-42D4-BFC2-5CF8C27DD861}"/>
              </a:ext>
            </a:extLst>
          </p:cNvPr>
          <p:cNvSpPr>
            <a:spLocks noGrp="1"/>
          </p:cNvSpPr>
          <p:nvPr>
            <p:ph type="title"/>
          </p:nvPr>
        </p:nvSpPr>
        <p:spPr/>
        <p:txBody>
          <a:bodyPr/>
          <a:lstStyle/>
          <a:p>
            <a:r>
              <a:rPr lang="en-US"/>
              <a:t>The 2018 Farm Bill</a:t>
            </a:r>
          </a:p>
        </p:txBody>
      </p:sp>
      <p:sp>
        <p:nvSpPr>
          <p:cNvPr id="3" name="Content Placeholder 2">
            <a:extLst>
              <a:ext uri="{FF2B5EF4-FFF2-40B4-BE49-F238E27FC236}">
                <a16:creationId xmlns:a16="http://schemas.microsoft.com/office/drawing/2014/main" id="{9456A897-74DA-4D83-9813-175AE059E9E3}"/>
              </a:ext>
            </a:extLst>
          </p:cNvPr>
          <p:cNvSpPr>
            <a:spLocks noGrp="1"/>
          </p:cNvSpPr>
          <p:nvPr>
            <p:ph idx="1"/>
          </p:nvPr>
        </p:nvSpPr>
        <p:spPr>
          <a:xfrm>
            <a:off x="304800" y="1219200"/>
            <a:ext cx="8534400" cy="4800600"/>
          </a:xfrm>
        </p:spPr>
        <p:txBody>
          <a:bodyPr/>
          <a:lstStyle/>
          <a:p>
            <a:r>
              <a:rPr lang="en-US"/>
              <a:t>President signed on 12/14/18</a:t>
            </a:r>
          </a:p>
          <a:p>
            <a:r>
              <a:rPr lang="en-US"/>
              <a:t>Effectively removes CBD derived from hemp from a </a:t>
            </a:r>
            <a:r>
              <a:rPr lang="en-US" i="1"/>
              <a:t>Schedule 1</a:t>
            </a:r>
            <a:r>
              <a:rPr lang="en-US"/>
              <a:t> drug</a:t>
            </a:r>
          </a:p>
          <a:p>
            <a:r>
              <a:rPr lang="en-US"/>
              <a:t>Has lead to increased availability of CBD-infused products in retail outlets</a:t>
            </a:r>
          </a:p>
          <a:p>
            <a:r>
              <a:rPr lang="en-US"/>
              <a:t>FDA still has authority to regulate the use of compounds from hemp, including CBD</a:t>
            </a:r>
          </a:p>
          <a:p>
            <a:pPr marL="0" indent="0">
              <a:buNone/>
            </a:pPr>
            <a:endParaRPr lang="en-US" sz="1200"/>
          </a:p>
          <a:p>
            <a:pPr marL="0" indent="0">
              <a:buNone/>
            </a:pPr>
            <a:r>
              <a:rPr lang="en-US" sz="1400"/>
              <a:t>(NSBA’s Drugs, Substance Abuse, and Public Schools: A Legal Guide for School Leaders Amidst Evolving Social Norms (1/30/19), </a:t>
            </a:r>
            <a:r>
              <a:rPr lang="en-US" sz="1400">
                <a:hlinkClick r:id="rId2"/>
              </a:rPr>
              <a:t>https://www.nsba.org/nsba-drugs-substance-abuse-and-public-schools</a:t>
            </a:r>
            <a:r>
              <a:rPr lang="en-US" sz="1400"/>
              <a:t>;  </a:t>
            </a:r>
            <a:r>
              <a:rPr lang="en-US" sz="1400">
                <a:hlinkClick r:id="rId3"/>
              </a:rPr>
              <a:t>https://www.consumerreports.org/marijuana/will-new-farm-bill-make-cbd-legal-everywhere/</a:t>
            </a:r>
            <a:r>
              <a:rPr lang="en-US" sz="1400"/>
              <a:t>.)</a:t>
            </a:r>
            <a:endParaRPr lang="en-US" sz="3600"/>
          </a:p>
        </p:txBody>
      </p:sp>
      <p:pic>
        <p:nvPicPr>
          <p:cNvPr id="7172" name="Picture 4" descr="Image result for farm bill 2018">
            <a:extLst>
              <a:ext uri="{FF2B5EF4-FFF2-40B4-BE49-F238E27FC236}">
                <a16:creationId xmlns:a16="http://schemas.microsoft.com/office/drawing/2014/main" id="{1C03A5A4-9191-48B5-8329-7C6D3F7B1016}"/>
              </a:ext>
            </a:extLst>
          </p:cNvPr>
          <p:cNvPicPr>
            <a:picLocks noChangeAspect="1" noChangeArrowheads="1"/>
          </p:cNvPicPr>
          <p:nvPr/>
        </p:nvPicPr>
        <p:blipFill>
          <a:blip r:embed="rId4"/>
          <a:srcRect/>
          <a:stretch>
            <a:fillRect/>
          </a:stretch>
        </p:blipFill>
        <p:spPr>
          <a:xfrm>
            <a:off x="6189348" y="237744"/>
            <a:ext cx="2316478" cy="143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10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B9857-48C5-4279-9C5F-D319A7A10962}"/>
              </a:ext>
            </a:extLst>
          </p:cNvPr>
          <p:cNvSpPr>
            <a:spLocks noGrp="1"/>
          </p:cNvSpPr>
          <p:nvPr>
            <p:ph idx="1"/>
          </p:nvPr>
        </p:nvSpPr>
        <p:spPr/>
        <p:txBody>
          <a:bodyPr/>
          <a:lstStyle/>
          <a:p>
            <a:pPr marL="0" indent="0" algn="ctr">
              <a:buNone/>
            </a:pPr>
            <a:r>
              <a:rPr lang="en-US" sz="4800"/>
              <a:t>Impact on Student Discipline</a:t>
            </a:r>
          </a:p>
        </p:txBody>
      </p:sp>
      <p:pic>
        <p:nvPicPr>
          <p:cNvPr id="6146" name="Picture 2" descr="Image result for student discipline">
            <a:extLst>
              <a:ext uri="{FF2B5EF4-FFF2-40B4-BE49-F238E27FC236}">
                <a16:creationId xmlns:a16="http://schemas.microsoft.com/office/drawing/2014/main" id="{92683D19-AF52-410C-8220-95C2401B45B9}"/>
              </a:ext>
            </a:extLst>
          </p:cNvPr>
          <p:cNvPicPr>
            <a:picLocks noChangeAspect="1" noChangeArrowheads="1"/>
          </p:cNvPicPr>
          <p:nvPr/>
        </p:nvPicPr>
        <p:blipFill>
          <a:blip r:embed="rId2"/>
          <a:srcRect/>
          <a:stretch>
            <a:fillRect/>
          </a:stretch>
        </p:blipFill>
        <p:spPr>
          <a:xfrm>
            <a:off x="3309937" y="2971800"/>
            <a:ext cx="2524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63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8C38-4F25-4FDF-9BDD-FEAD54B9C71D}"/>
              </a:ext>
            </a:extLst>
          </p:cNvPr>
          <p:cNvSpPr>
            <a:spLocks noGrp="1"/>
          </p:cNvSpPr>
          <p:nvPr>
            <p:ph type="title"/>
          </p:nvPr>
        </p:nvSpPr>
        <p:spPr/>
        <p:txBody>
          <a:bodyPr/>
          <a:lstStyle/>
          <a:p>
            <a:r>
              <a:rPr lang="en-US"/>
              <a:t>Impact on Student Discipline</a:t>
            </a:r>
          </a:p>
        </p:txBody>
      </p:sp>
      <p:sp>
        <p:nvSpPr>
          <p:cNvPr id="3" name="Content Placeholder 2">
            <a:extLst>
              <a:ext uri="{FF2B5EF4-FFF2-40B4-BE49-F238E27FC236}">
                <a16:creationId xmlns:a16="http://schemas.microsoft.com/office/drawing/2014/main" id="{75848F07-FE71-480D-9560-0DE052C09020}"/>
              </a:ext>
            </a:extLst>
          </p:cNvPr>
          <p:cNvSpPr>
            <a:spLocks noGrp="1"/>
          </p:cNvSpPr>
          <p:nvPr>
            <p:ph idx="1"/>
          </p:nvPr>
        </p:nvSpPr>
        <p:spPr>
          <a:xfrm>
            <a:off x="381000" y="1524000"/>
            <a:ext cx="8458200" cy="2590800"/>
          </a:xfrm>
        </p:spPr>
        <p:txBody>
          <a:bodyPr/>
          <a:lstStyle/>
          <a:p>
            <a:r>
              <a:rPr lang="en-US"/>
              <a:t>Disciplinary procedures and policies may be applied to students even if they have a recommendation for medical marijuana in any format</a:t>
            </a:r>
          </a:p>
        </p:txBody>
      </p:sp>
      <p:pic>
        <p:nvPicPr>
          <p:cNvPr id="8196" name="Picture 4" descr="Image result for Student discipline">
            <a:extLst>
              <a:ext uri="{FF2B5EF4-FFF2-40B4-BE49-F238E27FC236}">
                <a16:creationId xmlns:a16="http://schemas.microsoft.com/office/drawing/2014/main" id="{A3D64B38-6A45-4D43-B049-CA2946F77090}"/>
              </a:ext>
            </a:extLst>
          </p:cNvPr>
          <p:cNvPicPr>
            <a:picLocks noChangeAspect="1" noChangeArrowheads="1"/>
          </p:cNvPicPr>
          <p:nvPr/>
        </p:nvPicPr>
        <p:blipFill>
          <a:blip r:embed="rId2"/>
          <a:srcRect/>
          <a:stretch>
            <a:fillRect/>
          </a:stretch>
        </p:blipFill>
        <p:spPr>
          <a:xfrm>
            <a:off x="6629400" y="4191000"/>
            <a:ext cx="1676400" cy="148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623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897A-80FE-4C53-882C-0FF8009CD3CE}"/>
              </a:ext>
            </a:extLst>
          </p:cNvPr>
          <p:cNvSpPr>
            <a:spLocks noGrp="1"/>
          </p:cNvSpPr>
          <p:nvPr>
            <p:ph type="title"/>
          </p:nvPr>
        </p:nvSpPr>
        <p:spPr/>
        <p:txBody>
          <a:bodyPr/>
          <a:lstStyle/>
          <a:p>
            <a:r>
              <a:rPr lang="en-US"/>
              <a:t>Impact on Student Discipline </a:t>
            </a:r>
          </a:p>
        </p:txBody>
      </p:sp>
      <p:sp>
        <p:nvSpPr>
          <p:cNvPr id="3" name="Content Placeholder 2">
            <a:extLst>
              <a:ext uri="{FF2B5EF4-FFF2-40B4-BE49-F238E27FC236}">
                <a16:creationId xmlns:a16="http://schemas.microsoft.com/office/drawing/2014/main" id="{A59D9C1E-C9C6-46C7-8156-CB368B66AD5C}"/>
              </a:ext>
            </a:extLst>
          </p:cNvPr>
          <p:cNvSpPr>
            <a:spLocks noGrp="1"/>
          </p:cNvSpPr>
          <p:nvPr>
            <p:ph idx="1"/>
          </p:nvPr>
        </p:nvSpPr>
        <p:spPr>
          <a:xfrm>
            <a:off x="533400" y="1295400"/>
            <a:ext cx="8382000" cy="4267200"/>
          </a:xfrm>
        </p:spPr>
        <p:txBody>
          <a:bodyPr/>
          <a:lstStyle/>
          <a:p>
            <a:pPr marL="0" indent="0">
              <a:buNone/>
            </a:pPr>
            <a:r>
              <a:rPr lang="en-US" sz="2800"/>
              <a:t>A student may be suspended or expelled:</a:t>
            </a:r>
          </a:p>
          <a:p>
            <a:r>
              <a:rPr lang="en-US" sz="2800"/>
              <a:t>48900(c) – Unlawfully possessed, used, sold, or otherwise furnished or been under the influence of, a controlled substance… </a:t>
            </a:r>
          </a:p>
          <a:p>
            <a:r>
              <a:rPr lang="en-US" sz="2800"/>
              <a:t>48900(d) – Unlawfully offered, arranged, or negotiated to sell a controlled substance…</a:t>
            </a:r>
          </a:p>
          <a:p>
            <a:r>
              <a:rPr lang="en-US" sz="2800"/>
              <a:t>48900(j)- Unlawfully possessed or unlawfully offered, arranged or negotiated to sell drug paraphernalia </a:t>
            </a:r>
          </a:p>
          <a:p>
            <a:pPr marL="0" indent="0">
              <a:buNone/>
            </a:pPr>
            <a:r>
              <a:rPr lang="en-US" sz="2400"/>
              <a:t>Note:  a controlled substance includes THC</a:t>
            </a:r>
          </a:p>
        </p:txBody>
      </p:sp>
    </p:spTree>
    <p:extLst>
      <p:ext uri="{BB962C8B-B14F-4D97-AF65-F5344CB8AC3E}">
        <p14:creationId xmlns:p14="http://schemas.microsoft.com/office/powerpoint/2010/main" val="2253104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70B0-75AA-4A8E-A6DE-EB441789C10D}"/>
              </a:ext>
            </a:extLst>
          </p:cNvPr>
          <p:cNvSpPr>
            <a:spLocks noGrp="1"/>
          </p:cNvSpPr>
          <p:nvPr>
            <p:ph type="title"/>
          </p:nvPr>
        </p:nvSpPr>
        <p:spPr/>
        <p:txBody>
          <a:bodyPr/>
          <a:lstStyle/>
          <a:p>
            <a:r>
              <a:rPr lang="en-US"/>
              <a:t>Hemp vs. Marijuana</a:t>
            </a:r>
          </a:p>
        </p:txBody>
      </p:sp>
      <p:sp>
        <p:nvSpPr>
          <p:cNvPr id="3" name="Content Placeholder 2">
            <a:extLst>
              <a:ext uri="{FF2B5EF4-FFF2-40B4-BE49-F238E27FC236}">
                <a16:creationId xmlns:a16="http://schemas.microsoft.com/office/drawing/2014/main" id="{2C74C5C1-FBD3-446C-B37D-EC3DD8CDBC52}"/>
              </a:ext>
            </a:extLst>
          </p:cNvPr>
          <p:cNvSpPr>
            <a:spLocks noGrp="1"/>
          </p:cNvSpPr>
          <p:nvPr>
            <p:ph idx="1"/>
          </p:nvPr>
        </p:nvSpPr>
        <p:spPr>
          <a:xfrm>
            <a:off x="381000" y="1588570"/>
            <a:ext cx="8382000" cy="4202629"/>
          </a:xfrm>
        </p:spPr>
        <p:txBody>
          <a:bodyPr/>
          <a:lstStyle/>
          <a:p>
            <a:r>
              <a:rPr lang="en-US" sz="2800"/>
              <a:t>Cannabis is a family of plants with two classifications: </a:t>
            </a:r>
          </a:p>
          <a:p>
            <a:pPr lvl="1"/>
            <a:r>
              <a:rPr lang="en-US"/>
              <a:t>Indica and Sativa</a:t>
            </a:r>
          </a:p>
          <a:p>
            <a:r>
              <a:rPr lang="en-US" sz="2800"/>
              <a:t>Marijuana can be a member of both classifications </a:t>
            </a:r>
          </a:p>
          <a:p>
            <a:r>
              <a:rPr lang="en-US" sz="2800"/>
              <a:t>Hemp is only a member of the </a:t>
            </a:r>
            <a:r>
              <a:rPr lang="en-US" sz="2800" b="1">
                <a:solidFill>
                  <a:srgbClr val="7030A0"/>
                </a:solidFill>
              </a:rPr>
              <a:t>Sativa family</a:t>
            </a:r>
          </a:p>
          <a:p>
            <a:pPr lvl="1"/>
            <a:r>
              <a:rPr lang="en-US"/>
              <a:t>While they share similarities, the have several very distinct and crucial differences </a:t>
            </a:r>
          </a:p>
        </p:txBody>
      </p:sp>
      <p:pic>
        <p:nvPicPr>
          <p:cNvPr id="2050" name="Picture 2" descr="Image result for Hemp v. Marijuana">
            <a:extLst>
              <a:ext uri="{FF2B5EF4-FFF2-40B4-BE49-F238E27FC236}">
                <a16:creationId xmlns:a16="http://schemas.microsoft.com/office/drawing/2014/main" id="{7E73C24B-6283-4270-A9BF-53FF86400FC3}"/>
              </a:ext>
            </a:extLst>
          </p:cNvPr>
          <p:cNvPicPr>
            <a:picLocks noChangeAspect="1" noChangeArrowheads="1"/>
          </p:cNvPicPr>
          <p:nvPr/>
        </p:nvPicPr>
        <p:blipFill>
          <a:blip r:embed="rId2"/>
          <a:srcRect/>
          <a:stretch>
            <a:fillRect/>
          </a:stretch>
        </p:blipFill>
        <p:spPr>
          <a:xfrm>
            <a:off x="6922008" y="228600"/>
            <a:ext cx="1981200" cy="160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21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A989-1414-4B8F-B37B-73589DF78636}"/>
              </a:ext>
            </a:extLst>
          </p:cNvPr>
          <p:cNvSpPr>
            <a:spLocks noGrp="1"/>
          </p:cNvSpPr>
          <p:nvPr>
            <p:ph type="title"/>
          </p:nvPr>
        </p:nvSpPr>
        <p:spPr/>
        <p:txBody>
          <a:bodyPr/>
          <a:lstStyle/>
          <a:p>
            <a:pPr>
              <a:defRPr/>
            </a:pPr>
            <a:r>
              <a:rPr lang="en-US"/>
              <a:t>Impact on Student Discipline</a:t>
            </a:r>
          </a:p>
        </p:txBody>
      </p:sp>
      <p:sp>
        <p:nvSpPr>
          <p:cNvPr id="3" name="Content Placeholder 2">
            <a:extLst>
              <a:ext uri="{FF2B5EF4-FFF2-40B4-BE49-F238E27FC236}">
                <a16:creationId xmlns:a16="http://schemas.microsoft.com/office/drawing/2014/main" id="{75B5160E-10AE-45F1-937E-3D69B63B99C7}"/>
              </a:ext>
            </a:extLst>
          </p:cNvPr>
          <p:cNvSpPr>
            <a:spLocks noGrp="1"/>
          </p:cNvSpPr>
          <p:nvPr>
            <p:ph idx="1"/>
          </p:nvPr>
        </p:nvSpPr>
        <p:spPr>
          <a:xfrm>
            <a:off x="228600" y="1295400"/>
            <a:ext cx="8610600" cy="4648200"/>
          </a:xfrm>
        </p:spPr>
        <p:txBody>
          <a:bodyPr/>
          <a:lstStyle/>
          <a:p>
            <a:pPr>
              <a:defRPr/>
            </a:pPr>
            <a:r>
              <a:rPr lang="en-US"/>
              <a:t>A pupil </a:t>
            </a:r>
            <a:r>
              <a:rPr lang="en-US" b="1">
                <a:solidFill>
                  <a:srgbClr val="7030A0"/>
                </a:solidFill>
              </a:rPr>
              <a:t>must be recommended for expulsion </a:t>
            </a:r>
            <a:r>
              <a:rPr lang="en-US"/>
              <a:t>m school, unless there are alternative means of correction, if he/she:</a:t>
            </a:r>
          </a:p>
          <a:p>
            <a:pPr lvl="1">
              <a:defRPr/>
            </a:pPr>
            <a:r>
              <a:rPr lang="en-US"/>
              <a:t>Unlawfully possesses a controlled substance at school or a school activity off school grounds</a:t>
            </a:r>
          </a:p>
          <a:p>
            <a:pPr lvl="1">
              <a:defRPr/>
            </a:pPr>
            <a:r>
              <a:rPr lang="en-US"/>
              <a:t>Exceptions: (1) first offense and student possesses less than 1 ounce of marijuana; or</a:t>
            </a:r>
            <a:r>
              <a:rPr lang="en-US" b="1"/>
              <a:t> </a:t>
            </a:r>
            <a:r>
              <a:rPr lang="en-US"/>
              <a:t>(2) substance is prescribed by a physician</a:t>
            </a:r>
          </a:p>
          <a:p>
            <a:pPr marL="57150" indent="0">
              <a:buNone/>
              <a:defRPr/>
            </a:pPr>
            <a:endParaRPr lang="en-US" sz="2400"/>
          </a:p>
          <a:p>
            <a:pPr marL="57150" indent="0">
              <a:buNone/>
              <a:defRPr/>
            </a:pPr>
            <a:r>
              <a:rPr lang="en-US" sz="2400"/>
              <a:t>(Education Code § 48915(a)(1).)</a:t>
            </a:r>
          </a:p>
        </p:txBody>
      </p:sp>
    </p:spTree>
    <p:extLst>
      <p:ext uri="{BB962C8B-B14F-4D97-AF65-F5344CB8AC3E}">
        <p14:creationId xmlns:p14="http://schemas.microsoft.com/office/powerpoint/2010/main" val="330213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A989-1414-4B8F-B37B-73589DF78636}"/>
              </a:ext>
            </a:extLst>
          </p:cNvPr>
          <p:cNvSpPr>
            <a:spLocks noGrp="1"/>
          </p:cNvSpPr>
          <p:nvPr>
            <p:ph type="title"/>
          </p:nvPr>
        </p:nvSpPr>
        <p:spPr/>
        <p:txBody>
          <a:bodyPr/>
          <a:lstStyle/>
          <a:p>
            <a:pPr>
              <a:defRPr/>
            </a:pPr>
            <a:r>
              <a:rPr lang="en-US"/>
              <a:t>Impact on Student Discipline</a:t>
            </a:r>
          </a:p>
        </p:txBody>
      </p:sp>
      <p:sp>
        <p:nvSpPr>
          <p:cNvPr id="3" name="Content Placeholder 2">
            <a:extLst>
              <a:ext uri="{FF2B5EF4-FFF2-40B4-BE49-F238E27FC236}">
                <a16:creationId xmlns:a16="http://schemas.microsoft.com/office/drawing/2014/main" id="{75B5160E-10AE-45F1-937E-3D69B63B99C7}"/>
              </a:ext>
            </a:extLst>
          </p:cNvPr>
          <p:cNvSpPr>
            <a:spLocks noGrp="1"/>
          </p:cNvSpPr>
          <p:nvPr>
            <p:ph idx="1"/>
          </p:nvPr>
        </p:nvSpPr>
        <p:spPr>
          <a:xfrm>
            <a:off x="228600" y="1295400"/>
            <a:ext cx="8610600" cy="4648200"/>
          </a:xfrm>
        </p:spPr>
        <p:txBody>
          <a:bodyPr/>
          <a:lstStyle/>
          <a:p>
            <a:pPr>
              <a:defRPr/>
            </a:pPr>
            <a:r>
              <a:rPr lang="en-US"/>
              <a:t>A pupil </a:t>
            </a:r>
            <a:r>
              <a:rPr lang="en-US" b="1">
                <a:solidFill>
                  <a:srgbClr val="7030A0"/>
                </a:solidFill>
              </a:rPr>
              <a:t>must be immediately suspended and recommended for expulsion </a:t>
            </a:r>
            <a:r>
              <a:rPr lang="en-US"/>
              <a:t>from school if he/she:</a:t>
            </a:r>
          </a:p>
          <a:p>
            <a:pPr lvl="1">
              <a:defRPr/>
            </a:pPr>
            <a:r>
              <a:rPr lang="en-US"/>
              <a:t>Unlawfully sells a controlled substance at school or a school activity off school grounds</a:t>
            </a:r>
          </a:p>
          <a:p>
            <a:pPr marL="457200" lvl="1" indent="0">
              <a:buNone/>
              <a:defRPr/>
            </a:pPr>
            <a:r>
              <a:rPr lang="en-US" sz="2000"/>
              <a:t>				</a:t>
            </a:r>
          </a:p>
          <a:p>
            <a:pPr marL="457200" lvl="1" indent="0">
              <a:buNone/>
              <a:defRPr/>
            </a:pPr>
            <a:r>
              <a:rPr lang="en-US" sz="2000"/>
              <a:t>					(Education Code § 48915(c).)</a:t>
            </a:r>
          </a:p>
        </p:txBody>
      </p:sp>
      <p:pic>
        <p:nvPicPr>
          <p:cNvPr id="4102" name="Picture 6" descr="Image result for expulsion student">
            <a:extLst>
              <a:ext uri="{FF2B5EF4-FFF2-40B4-BE49-F238E27FC236}">
                <a16:creationId xmlns:a16="http://schemas.microsoft.com/office/drawing/2014/main" id="{5558A2E4-0438-44B1-AFC6-A7AA537578FB}"/>
              </a:ext>
            </a:extLst>
          </p:cNvPr>
          <p:cNvPicPr>
            <a:picLocks noChangeAspect="1" noChangeArrowheads="1"/>
          </p:cNvPicPr>
          <p:nvPr/>
        </p:nvPicPr>
        <p:blipFill>
          <a:blip r:embed="rId3"/>
          <a:srcRect/>
          <a:stretch>
            <a:fillRect/>
          </a:stretch>
        </p:blipFill>
        <p:spPr>
          <a:xfrm>
            <a:off x="844438" y="3962400"/>
            <a:ext cx="3757613" cy="179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97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7135-1A4A-44DE-8282-5D1336BA2099}"/>
              </a:ext>
            </a:extLst>
          </p:cNvPr>
          <p:cNvSpPr>
            <a:spLocks noGrp="1"/>
          </p:cNvSpPr>
          <p:nvPr>
            <p:ph type="title"/>
          </p:nvPr>
        </p:nvSpPr>
        <p:spPr/>
        <p:txBody>
          <a:bodyPr/>
          <a:lstStyle/>
          <a:p>
            <a:r>
              <a:rPr lang="en-US"/>
              <a:t>Determining Whether A Person is Under the Influence</a:t>
            </a:r>
            <a:br>
              <a:rPr lang="en-US"/>
            </a:br>
            <a:endParaRPr lang="en-US"/>
          </a:p>
        </p:txBody>
      </p:sp>
      <p:sp>
        <p:nvSpPr>
          <p:cNvPr id="3" name="Content Placeholder 2">
            <a:extLst>
              <a:ext uri="{FF2B5EF4-FFF2-40B4-BE49-F238E27FC236}">
                <a16:creationId xmlns:a16="http://schemas.microsoft.com/office/drawing/2014/main" id="{09FD00A3-255A-42F2-A12A-68C73D45D921}"/>
              </a:ext>
            </a:extLst>
          </p:cNvPr>
          <p:cNvSpPr>
            <a:spLocks noGrp="1"/>
          </p:cNvSpPr>
          <p:nvPr>
            <p:ph idx="1"/>
          </p:nvPr>
        </p:nvSpPr>
        <p:spPr>
          <a:xfrm>
            <a:off x="381000" y="1752600"/>
            <a:ext cx="8382000" cy="4038600"/>
          </a:xfrm>
        </p:spPr>
        <p:txBody>
          <a:bodyPr/>
          <a:lstStyle/>
          <a:p>
            <a:r>
              <a:rPr lang="en-US" sz="2800"/>
              <a:t>No proven mechanism for detecting recent use of marijuana</a:t>
            </a:r>
          </a:p>
          <a:p>
            <a:r>
              <a:rPr lang="en-US" sz="2800"/>
              <a:t>If your school district wishes to use field sobriety methods used by police officers, ensure that administrators are trained in how to use the methods and document their impressions</a:t>
            </a:r>
          </a:p>
          <a:p>
            <a:r>
              <a:rPr lang="en-US" sz="2800"/>
              <a:t>It is recommended that more than one method is used to confirm results by more than one rater</a:t>
            </a:r>
          </a:p>
        </p:txBody>
      </p:sp>
    </p:spTree>
    <p:extLst>
      <p:ext uri="{BB962C8B-B14F-4D97-AF65-F5344CB8AC3E}">
        <p14:creationId xmlns:p14="http://schemas.microsoft.com/office/powerpoint/2010/main" val="966462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3F3B50-9436-4F6E-9A12-2681D2282B31}"/>
              </a:ext>
            </a:extLst>
          </p:cNvPr>
          <p:cNvSpPr>
            <a:spLocks noGrp="1"/>
          </p:cNvSpPr>
          <p:nvPr>
            <p:ph idx="1"/>
          </p:nvPr>
        </p:nvSpPr>
        <p:spPr/>
        <p:txBody>
          <a:bodyPr/>
          <a:lstStyle/>
          <a:p>
            <a:pPr marL="0" indent="0" algn="ctr">
              <a:buNone/>
            </a:pPr>
            <a:r>
              <a:rPr lang="en-US" sz="4800"/>
              <a:t>Impact on Special Education</a:t>
            </a:r>
          </a:p>
        </p:txBody>
      </p:sp>
      <p:pic>
        <p:nvPicPr>
          <p:cNvPr id="7170" name="Picture 2" descr="Image result for special education">
            <a:extLst>
              <a:ext uri="{FF2B5EF4-FFF2-40B4-BE49-F238E27FC236}">
                <a16:creationId xmlns:a16="http://schemas.microsoft.com/office/drawing/2014/main" id="{52EB8C7E-27A1-431C-BD99-C76E3620CF47}"/>
              </a:ext>
            </a:extLst>
          </p:cNvPr>
          <p:cNvPicPr>
            <a:picLocks noChangeAspect="1" noChangeArrowheads="1"/>
          </p:cNvPicPr>
          <p:nvPr/>
        </p:nvPicPr>
        <p:blipFill>
          <a:blip r:embed="rId2"/>
          <a:srcRect/>
          <a:stretch>
            <a:fillRect/>
          </a:stretch>
        </p:blipFill>
        <p:spPr>
          <a:xfrm>
            <a:off x="2514600" y="2819400"/>
            <a:ext cx="4557712" cy="206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53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722D-43BC-4E64-A031-352D0E215D82}"/>
              </a:ext>
            </a:extLst>
          </p:cNvPr>
          <p:cNvSpPr>
            <a:spLocks noGrp="1"/>
          </p:cNvSpPr>
          <p:nvPr>
            <p:ph type="title"/>
          </p:nvPr>
        </p:nvSpPr>
        <p:spPr/>
        <p:txBody>
          <a:bodyPr/>
          <a:lstStyle/>
          <a:p>
            <a:r>
              <a:rPr lang="en-US"/>
              <a:t>Special Education Laws </a:t>
            </a:r>
          </a:p>
        </p:txBody>
      </p:sp>
      <p:sp>
        <p:nvSpPr>
          <p:cNvPr id="3" name="Content Placeholder 2">
            <a:extLst>
              <a:ext uri="{FF2B5EF4-FFF2-40B4-BE49-F238E27FC236}">
                <a16:creationId xmlns:a16="http://schemas.microsoft.com/office/drawing/2014/main" id="{8121B5E1-9E73-4308-9DC7-6B7A0CEB1BA9}"/>
              </a:ext>
            </a:extLst>
          </p:cNvPr>
          <p:cNvSpPr>
            <a:spLocks noGrp="1"/>
          </p:cNvSpPr>
          <p:nvPr>
            <p:ph idx="1"/>
          </p:nvPr>
        </p:nvSpPr>
        <p:spPr/>
        <p:txBody>
          <a:bodyPr/>
          <a:lstStyle/>
          <a:p>
            <a:r>
              <a:rPr lang="en-US"/>
              <a:t>Obligation to offer FAPE in the LRE</a:t>
            </a:r>
          </a:p>
          <a:p>
            <a:r>
              <a:rPr lang="en-US"/>
              <a:t>Must develop an IEP that includes special education and related services that are reasonably calculated to enable the student to make progress appropriate in light of his or her circumstances.</a:t>
            </a:r>
          </a:p>
          <a:p>
            <a:pPr marL="0" indent="0">
              <a:buNone/>
            </a:pPr>
            <a:endParaRPr lang="en-US" sz="2000"/>
          </a:p>
          <a:p>
            <a:pPr marL="0" indent="0">
              <a:buNone/>
            </a:pPr>
            <a:r>
              <a:rPr lang="en-US" sz="2000"/>
              <a:t>(</a:t>
            </a:r>
            <a:r>
              <a:rPr lang="en-US" sz="2000" i="1"/>
              <a:t>Endrew F. v. Douglas County Sch. Dist. </a:t>
            </a:r>
            <a:r>
              <a:rPr lang="en-US" sz="2000"/>
              <a:t>(2017) 1137 S.Ct. 988</a:t>
            </a:r>
            <a:r>
              <a:rPr lang="en-US" sz="2000" i="1"/>
              <a:t>)</a:t>
            </a:r>
            <a:endParaRPr lang="en-US"/>
          </a:p>
          <a:p>
            <a:endParaRPr lang="en-US"/>
          </a:p>
          <a:p>
            <a:endParaRPr lang="en-US"/>
          </a:p>
        </p:txBody>
      </p:sp>
    </p:spTree>
    <p:extLst>
      <p:ext uri="{BB962C8B-B14F-4D97-AF65-F5344CB8AC3E}">
        <p14:creationId xmlns:p14="http://schemas.microsoft.com/office/powerpoint/2010/main" val="4017328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a:t>Student v. Sylvan Union School District </a:t>
            </a:r>
            <a:r>
              <a:rPr lang="en-US" sz="4000"/>
              <a:t>(OAH Case No. </a:t>
            </a:r>
            <a:r>
              <a:rPr lang="en-US" sz="4000" b="1">
                <a:solidFill>
                  <a:srgbClr val="7030A0"/>
                </a:solidFill>
              </a:rPr>
              <a:t>2014010077</a:t>
            </a:r>
            <a:r>
              <a:rPr lang="en-US" sz="4000"/>
              <a:t>)</a:t>
            </a:r>
            <a:endParaRPr lang="en-US"/>
          </a:p>
        </p:txBody>
      </p:sp>
      <p:sp>
        <p:nvSpPr>
          <p:cNvPr id="3" name="Content Placeholder 2"/>
          <p:cNvSpPr>
            <a:spLocks noGrp="1"/>
          </p:cNvSpPr>
          <p:nvPr>
            <p:ph idx="1"/>
          </p:nvPr>
        </p:nvSpPr>
        <p:spPr>
          <a:xfrm>
            <a:off x="381000" y="2133600"/>
            <a:ext cx="8382000" cy="3657600"/>
          </a:xfrm>
        </p:spPr>
        <p:txBody>
          <a:bodyPr/>
          <a:lstStyle/>
          <a:p>
            <a:r>
              <a:rPr lang="en-US"/>
              <a:t>Facts:</a:t>
            </a:r>
          </a:p>
          <a:p>
            <a:endParaRPr lang="en-US"/>
          </a:p>
          <a:p>
            <a:r>
              <a:rPr lang="en-US"/>
              <a:t>Stay put order denied</a:t>
            </a:r>
          </a:p>
          <a:p>
            <a:r>
              <a:rPr lang="en-US"/>
              <a:t>District acted reasonably when it informed parents it would not administer medical marijuana to the student at school</a:t>
            </a:r>
          </a:p>
        </p:txBody>
      </p:sp>
    </p:spTree>
    <p:extLst>
      <p:ext uri="{BB962C8B-B14F-4D97-AF65-F5344CB8AC3E}">
        <p14:creationId xmlns:p14="http://schemas.microsoft.com/office/powerpoint/2010/main" val="2179366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CC04-AC87-49D1-B7B2-BECC3293D019}"/>
              </a:ext>
            </a:extLst>
          </p:cNvPr>
          <p:cNvSpPr>
            <a:spLocks noGrp="1"/>
          </p:cNvSpPr>
          <p:nvPr>
            <p:ph type="title"/>
          </p:nvPr>
        </p:nvSpPr>
        <p:spPr>
          <a:xfrm>
            <a:off x="228600" y="228600"/>
            <a:ext cx="8610600" cy="1524000"/>
          </a:xfrm>
        </p:spPr>
        <p:txBody>
          <a:bodyPr/>
          <a:lstStyle/>
          <a:p>
            <a:r>
              <a:rPr lang="en-US" sz="3200" i="1"/>
              <a:t>Student v. Rincon Valley Union School District,</a:t>
            </a:r>
            <a:r>
              <a:rPr lang="en-US" sz="3200"/>
              <a:t> OAH Case No. </a:t>
            </a:r>
            <a:br>
              <a:rPr lang="en-US" sz="3200"/>
            </a:br>
            <a:r>
              <a:rPr lang="en-US" sz="3200" u="sng"/>
              <a:t>Facts</a:t>
            </a:r>
            <a:endParaRPr lang="en-US" sz="3200"/>
          </a:p>
        </p:txBody>
      </p:sp>
      <p:sp>
        <p:nvSpPr>
          <p:cNvPr id="3" name="Content Placeholder 2">
            <a:extLst>
              <a:ext uri="{FF2B5EF4-FFF2-40B4-BE49-F238E27FC236}">
                <a16:creationId xmlns:a16="http://schemas.microsoft.com/office/drawing/2014/main" id="{86B394CD-70FD-4D4B-AAE8-AAEA00C27C60}"/>
              </a:ext>
            </a:extLst>
          </p:cNvPr>
          <p:cNvSpPr>
            <a:spLocks noGrp="1"/>
          </p:cNvSpPr>
          <p:nvPr>
            <p:ph idx="1"/>
          </p:nvPr>
        </p:nvSpPr>
        <p:spPr>
          <a:xfrm>
            <a:off x="381000" y="1758885"/>
            <a:ext cx="8610600" cy="4267200"/>
          </a:xfrm>
        </p:spPr>
        <p:txBody>
          <a:bodyPr/>
          <a:lstStyle/>
          <a:p>
            <a:pPr>
              <a:defRPr/>
            </a:pPr>
            <a:r>
              <a:rPr lang="en-US" altLang="en-US" sz="2800">
                <a:latin typeface="Tahoma" pitchFamily="34" charset="0"/>
                <a:cs typeface="Tahoma" pitchFamily="34" charset="0"/>
              </a:rPr>
              <a:t>5 year old with Dravet syndrome</a:t>
            </a:r>
          </a:p>
          <a:p>
            <a:pPr>
              <a:defRPr/>
            </a:pPr>
            <a:r>
              <a:rPr lang="en-US" altLang="en-US" sz="2800">
                <a:latin typeface="Tahoma" pitchFamily="34" charset="0"/>
                <a:cs typeface="Tahoma" pitchFamily="34" charset="0"/>
              </a:rPr>
              <a:t>THC oil successfully controlled severe seizures</a:t>
            </a:r>
          </a:p>
          <a:p>
            <a:pPr>
              <a:defRPr/>
            </a:pPr>
            <a:r>
              <a:rPr lang="en-US" altLang="en-US" sz="2800">
                <a:latin typeface="Tahoma" pitchFamily="34" charset="0"/>
                <a:cs typeface="Tahoma" pitchFamily="34" charset="0"/>
              </a:rPr>
              <a:t>Preschool IEP included private preschool placement, transportation, nursing services, and THC oil </a:t>
            </a:r>
          </a:p>
          <a:p>
            <a:pPr>
              <a:defRPr/>
            </a:pPr>
            <a:r>
              <a:rPr lang="en-US" altLang="en-US" sz="2800">
                <a:latin typeface="Tahoma" pitchFamily="34" charset="0"/>
                <a:cs typeface="Tahoma" pitchFamily="34" charset="0"/>
              </a:rPr>
              <a:t>When Student transitioned to kindergarten, District offered home placement based on concerns that possession of THC oil on public school campus and on bus violated state and federal law</a:t>
            </a:r>
            <a:endParaRPr lang="en-US" sz="2800"/>
          </a:p>
        </p:txBody>
      </p:sp>
    </p:spTree>
    <p:extLst>
      <p:ext uri="{BB962C8B-B14F-4D97-AF65-F5344CB8AC3E}">
        <p14:creationId xmlns:p14="http://schemas.microsoft.com/office/powerpoint/2010/main" val="1003692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CC04-AC87-49D1-B7B2-BECC3293D019}"/>
              </a:ext>
            </a:extLst>
          </p:cNvPr>
          <p:cNvSpPr>
            <a:spLocks noGrp="1"/>
          </p:cNvSpPr>
          <p:nvPr>
            <p:ph type="title"/>
          </p:nvPr>
        </p:nvSpPr>
        <p:spPr>
          <a:xfrm>
            <a:off x="228600" y="228600"/>
            <a:ext cx="8610600" cy="1524000"/>
          </a:xfrm>
        </p:spPr>
        <p:txBody>
          <a:bodyPr/>
          <a:lstStyle/>
          <a:p>
            <a:r>
              <a:rPr lang="en-US" sz="3200" i="1"/>
              <a:t>Student v. Rincon Valley Union School District,</a:t>
            </a:r>
            <a:r>
              <a:rPr lang="en-US" sz="3200"/>
              <a:t> OAH Case No. </a:t>
            </a:r>
            <a:br>
              <a:rPr lang="en-US" sz="3200"/>
            </a:br>
            <a:r>
              <a:rPr lang="en-US" sz="3200" u="sng"/>
              <a:t>Stay Put Order</a:t>
            </a:r>
            <a:endParaRPr lang="en-US" sz="3200"/>
          </a:p>
        </p:txBody>
      </p:sp>
      <p:sp>
        <p:nvSpPr>
          <p:cNvPr id="3" name="Content Placeholder 2">
            <a:extLst>
              <a:ext uri="{FF2B5EF4-FFF2-40B4-BE49-F238E27FC236}">
                <a16:creationId xmlns:a16="http://schemas.microsoft.com/office/drawing/2014/main" id="{86B394CD-70FD-4D4B-AAE8-AAEA00C27C60}"/>
              </a:ext>
            </a:extLst>
          </p:cNvPr>
          <p:cNvSpPr>
            <a:spLocks noGrp="1"/>
          </p:cNvSpPr>
          <p:nvPr>
            <p:ph idx="1"/>
          </p:nvPr>
        </p:nvSpPr>
        <p:spPr>
          <a:xfrm>
            <a:off x="381000" y="1758885"/>
            <a:ext cx="8382000" cy="4267200"/>
          </a:xfrm>
        </p:spPr>
        <p:txBody>
          <a:bodyPr/>
          <a:lstStyle/>
          <a:p>
            <a:r>
              <a:rPr lang="en-US"/>
              <a:t>Issued July 2018 by ALJ Marson</a:t>
            </a:r>
          </a:p>
          <a:p>
            <a:r>
              <a:rPr lang="en-US"/>
              <a:t>School district was ordered to provide student with stay put consisting of:</a:t>
            </a:r>
          </a:p>
          <a:p>
            <a:pPr lvl="1"/>
            <a:r>
              <a:rPr lang="en-US"/>
              <a:t>Kindergarten placement</a:t>
            </a:r>
          </a:p>
          <a:p>
            <a:pPr lvl="1"/>
            <a:r>
              <a:rPr lang="en-US"/>
              <a:t>Transportation services</a:t>
            </a:r>
          </a:p>
          <a:p>
            <a:pPr lvl="1"/>
            <a:r>
              <a:rPr lang="en-US"/>
              <a:t>Nursing services</a:t>
            </a:r>
          </a:p>
          <a:p>
            <a:pPr lvl="1"/>
            <a:r>
              <a:rPr lang="en-US"/>
              <a:t>THC oil as rescue medication at school and during transportation</a:t>
            </a:r>
          </a:p>
          <a:p>
            <a:endParaRPr lang="en-US"/>
          </a:p>
        </p:txBody>
      </p:sp>
    </p:spTree>
    <p:extLst>
      <p:ext uri="{BB962C8B-B14F-4D97-AF65-F5344CB8AC3E}">
        <p14:creationId xmlns:p14="http://schemas.microsoft.com/office/powerpoint/2010/main" val="2969901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CC04-AC87-49D1-B7B2-BECC3293D019}"/>
              </a:ext>
            </a:extLst>
          </p:cNvPr>
          <p:cNvSpPr>
            <a:spLocks noGrp="1"/>
          </p:cNvSpPr>
          <p:nvPr>
            <p:ph type="title"/>
          </p:nvPr>
        </p:nvSpPr>
        <p:spPr>
          <a:xfrm>
            <a:off x="228600" y="228600"/>
            <a:ext cx="8610600" cy="1524000"/>
          </a:xfrm>
        </p:spPr>
        <p:txBody>
          <a:bodyPr/>
          <a:lstStyle/>
          <a:p>
            <a:r>
              <a:rPr lang="en-US" sz="3200" i="1"/>
              <a:t>Student v. Rincon Valley Union Elementary School District,</a:t>
            </a:r>
            <a:r>
              <a:rPr lang="en-US" sz="3200"/>
              <a:t> OAH Case No. 2018050651</a:t>
            </a:r>
            <a:br>
              <a:rPr lang="en-US" sz="3200"/>
            </a:br>
            <a:r>
              <a:rPr lang="en-US" sz="3200" u="sng"/>
              <a:t>Hearing Decision</a:t>
            </a:r>
            <a:endParaRPr lang="en-US" sz="3200"/>
          </a:p>
        </p:txBody>
      </p:sp>
      <p:sp>
        <p:nvSpPr>
          <p:cNvPr id="3" name="Content Placeholder 2">
            <a:extLst>
              <a:ext uri="{FF2B5EF4-FFF2-40B4-BE49-F238E27FC236}">
                <a16:creationId xmlns:a16="http://schemas.microsoft.com/office/drawing/2014/main" id="{86B394CD-70FD-4D4B-AAE8-AAEA00C27C60}"/>
              </a:ext>
            </a:extLst>
          </p:cNvPr>
          <p:cNvSpPr>
            <a:spLocks noGrp="1"/>
          </p:cNvSpPr>
          <p:nvPr>
            <p:ph idx="1"/>
          </p:nvPr>
        </p:nvSpPr>
        <p:spPr>
          <a:xfrm>
            <a:off x="381000" y="1758885"/>
            <a:ext cx="8382000" cy="4267200"/>
          </a:xfrm>
        </p:spPr>
        <p:txBody>
          <a:bodyPr/>
          <a:lstStyle/>
          <a:p>
            <a:pPr>
              <a:defRPr/>
            </a:pPr>
            <a:r>
              <a:rPr lang="en-US" altLang="en-US" sz="2800">
                <a:latin typeface="Tahoma" pitchFamily="34" charset="0"/>
                <a:cs typeface="Tahoma" pitchFamily="34" charset="0"/>
              </a:rPr>
              <a:t>ALJ ruled that home placement was not LRE</a:t>
            </a:r>
          </a:p>
          <a:p>
            <a:pPr>
              <a:defRPr/>
            </a:pPr>
            <a:r>
              <a:rPr lang="en-US" altLang="en-US" sz="2800">
                <a:latin typeface="Tahoma" pitchFamily="34" charset="0"/>
                <a:cs typeface="Tahoma" pitchFamily="34" charset="0"/>
              </a:rPr>
              <a:t>California law allowed possession of THC oil on campus and enforcement of federal law was an unresolved issue</a:t>
            </a:r>
          </a:p>
          <a:p>
            <a:pPr>
              <a:defRPr/>
            </a:pPr>
            <a:r>
              <a:rPr lang="en-US" altLang="en-US" sz="2800">
                <a:latin typeface="Tahoma" pitchFamily="34" charset="0"/>
                <a:cs typeface="Tahoma" pitchFamily="34" charset="0"/>
              </a:rPr>
              <a:t>Proposed placement that effectively barred Student from District’s campus and school bus was not based on educational needs</a:t>
            </a:r>
          </a:p>
          <a:p>
            <a:pPr>
              <a:defRPr/>
            </a:pPr>
            <a:r>
              <a:rPr lang="en-US" altLang="en-US" sz="2800">
                <a:latin typeface="Tahoma" pitchFamily="34" charset="0"/>
                <a:cs typeface="Tahoma" pitchFamily="34" charset="0"/>
              </a:rPr>
              <a:t>Socialization was important factor for Student</a:t>
            </a:r>
          </a:p>
          <a:p>
            <a:pPr marL="57150" indent="0">
              <a:buNone/>
              <a:defRPr/>
            </a:pPr>
            <a:r>
              <a:rPr lang="en-US" altLang="en-US" sz="1600">
                <a:latin typeface="Tahoma" pitchFamily="34" charset="0"/>
                <a:cs typeface="Tahoma" pitchFamily="34" charset="0"/>
              </a:rPr>
              <a:t>(</a:t>
            </a:r>
            <a:r>
              <a:rPr lang="en-US" altLang="en-US" sz="1600" u="sng">
                <a:latin typeface="Tahoma" pitchFamily="34" charset="0"/>
                <a:cs typeface="Tahoma" pitchFamily="34" charset="0"/>
              </a:rPr>
              <a:t>Student v. Rincon Valley Union Elem. School Dist.</a:t>
            </a:r>
            <a:r>
              <a:rPr lang="en-US" altLang="en-US" sz="1600">
                <a:latin typeface="Tahoma" pitchFamily="34" charset="0"/>
                <a:cs typeface="Tahoma" pitchFamily="34" charset="0"/>
              </a:rPr>
              <a:t> (OAH 2018) Case No. 2018050651)</a:t>
            </a:r>
            <a:endParaRPr lang="en-US" altLang="en-US" sz="2400">
              <a:latin typeface="Tahoma" pitchFamily="34" charset="0"/>
              <a:cs typeface="Tahoma" pitchFamily="34" charset="0"/>
            </a:endParaRPr>
          </a:p>
        </p:txBody>
      </p:sp>
    </p:spTree>
    <p:extLst>
      <p:ext uri="{BB962C8B-B14F-4D97-AF65-F5344CB8AC3E}">
        <p14:creationId xmlns:p14="http://schemas.microsoft.com/office/powerpoint/2010/main" val="721472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A291-0D76-40BA-8C1D-C98DEC04D3B9}"/>
              </a:ext>
            </a:extLst>
          </p:cNvPr>
          <p:cNvSpPr>
            <a:spLocks noGrp="1"/>
          </p:cNvSpPr>
          <p:nvPr>
            <p:ph type="title"/>
          </p:nvPr>
        </p:nvSpPr>
        <p:spPr/>
        <p:txBody>
          <a:bodyPr/>
          <a:lstStyle/>
          <a:p>
            <a:r>
              <a:rPr lang="en-US" sz="3200" i="1"/>
              <a:t>Student v. Rincon Valley Union School District,</a:t>
            </a:r>
            <a:r>
              <a:rPr lang="en-US" sz="3200"/>
              <a:t> OAH Case No. 2018050651</a:t>
            </a:r>
            <a:br>
              <a:rPr lang="en-US" sz="3200"/>
            </a:br>
            <a:r>
              <a:rPr lang="en-US" altLang="en-US" sz="3200" u="sng">
                <a:latin typeface="Tahoma" pitchFamily="34" charset="0"/>
                <a:cs typeface="Tahoma" pitchFamily="34" charset="0"/>
              </a:rPr>
              <a:t>Why Does This Case Matter to Us?</a:t>
            </a:r>
            <a:endParaRPr lang="en-US" sz="3200" u="sng"/>
          </a:p>
        </p:txBody>
      </p:sp>
      <p:sp>
        <p:nvSpPr>
          <p:cNvPr id="3" name="Content Placeholder 2">
            <a:extLst>
              <a:ext uri="{FF2B5EF4-FFF2-40B4-BE49-F238E27FC236}">
                <a16:creationId xmlns:a16="http://schemas.microsoft.com/office/drawing/2014/main" id="{947F967B-D1D2-4EED-B8A4-8EDA33BE7781}"/>
              </a:ext>
            </a:extLst>
          </p:cNvPr>
          <p:cNvSpPr>
            <a:spLocks noGrp="1"/>
          </p:cNvSpPr>
          <p:nvPr>
            <p:ph idx="1"/>
          </p:nvPr>
        </p:nvSpPr>
        <p:spPr>
          <a:xfrm>
            <a:off x="228600" y="1981200"/>
            <a:ext cx="8610600" cy="3810000"/>
          </a:xfrm>
        </p:spPr>
        <p:txBody>
          <a:bodyPr/>
          <a:lstStyle/>
          <a:p>
            <a:pPr>
              <a:defRPr/>
            </a:pPr>
            <a:r>
              <a:rPr lang="en-US" altLang="en-US" sz="2800">
                <a:latin typeface="Tahoma" pitchFamily="34" charset="0"/>
                <a:cs typeface="Tahoma" pitchFamily="34" charset="0"/>
              </a:rPr>
              <a:t>Biggest impact on outcome of case likely was that needing THC oil was life-or-death issue for student</a:t>
            </a:r>
          </a:p>
          <a:p>
            <a:pPr>
              <a:defRPr/>
            </a:pPr>
            <a:r>
              <a:rPr lang="en-US" altLang="en-US" sz="2800">
                <a:latin typeface="Tahoma" pitchFamily="34" charset="0"/>
                <a:cs typeface="Tahoma" pitchFamily="34" charset="0"/>
              </a:rPr>
              <a:t>Remember that decision is unique to its facts and that federal law still prohibits possession or administration of marijuana at school</a:t>
            </a:r>
          </a:p>
          <a:p>
            <a:pPr>
              <a:defRPr/>
            </a:pPr>
            <a:r>
              <a:rPr lang="en-US" altLang="en-US" sz="2800">
                <a:latin typeface="Tahoma" pitchFamily="34" charset="0"/>
                <a:cs typeface="Tahoma" pitchFamily="34" charset="0"/>
              </a:rPr>
              <a:t>When medical marijuana situation arises, </a:t>
            </a:r>
            <a:br>
              <a:rPr lang="en-US" altLang="en-US" sz="2800">
                <a:latin typeface="Tahoma" pitchFamily="34" charset="0"/>
                <a:cs typeface="Tahoma" pitchFamily="34" charset="0"/>
              </a:rPr>
            </a:br>
            <a:r>
              <a:rPr lang="en-US" altLang="en-US" sz="2800">
                <a:latin typeface="Tahoma" pitchFamily="34" charset="0"/>
                <a:cs typeface="Tahoma" pitchFamily="34" charset="0"/>
              </a:rPr>
              <a:t>districts should discuss with counsel as to what steps should be taken </a:t>
            </a:r>
          </a:p>
          <a:p>
            <a:pPr marL="0" indent="0">
              <a:buNone/>
            </a:pPr>
            <a:endParaRPr lang="en-US" sz="2800"/>
          </a:p>
        </p:txBody>
      </p:sp>
    </p:spTree>
    <p:extLst>
      <p:ext uri="{BB962C8B-B14F-4D97-AF65-F5344CB8AC3E}">
        <p14:creationId xmlns:p14="http://schemas.microsoft.com/office/powerpoint/2010/main" val="537257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F3E692-29C8-4A37-9266-FF806B3A77CE}"/>
              </a:ext>
            </a:extLst>
          </p:cNvPr>
          <p:cNvSpPr>
            <a:spLocks noGrp="1"/>
          </p:cNvSpPr>
          <p:nvPr>
            <p:ph idx="1"/>
          </p:nvPr>
        </p:nvSpPr>
        <p:spPr>
          <a:xfrm>
            <a:off x="381000" y="1524000"/>
            <a:ext cx="8382000" cy="914400"/>
          </a:xfrm>
        </p:spPr>
        <p:txBody>
          <a:bodyPr/>
          <a:lstStyle/>
          <a:p>
            <a:pPr marL="0" indent="0" algn="ctr">
              <a:buNone/>
            </a:pPr>
            <a:r>
              <a:rPr lang="en-US" sz="4000"/>
              <a:t>Federal and State Laws</a:t>
            </a:r>
          </a:p>
        </p:txBody>
      </p:sp>
      <p:pic>
        <p:nvPicPr>
          <p:cNvPr id="1026" name="Picture 2" descr="Image result for marijuana school">
            <a:extLst>
              <a:ext uri="{FF2B5EF4-FFF2-40B4-BE49-F238E27FC236}">
                <a16:creationId xmlns:a16="http://schemas.microsoft.com/office/drawing/2014/main" id="{E1F5BC06-0712-45D7-8C06-78165828AB8F}"/>
              </a:ext>
            </a:extLst>
          </p:cNvPr>
          <p:cNvPicPr>
            <a:picLocks noChangeAspect="1" noChangeArrowheads="1"/>
          </p:cNvPicPr>
          <p:nvPr/>
        </p:nvPicPr>
        <p:blipFill>
          <a:blip r:embed="rId2"/>
          <a:srcRect/>
          <a:stretch>
            <a:fillRect/>
          </a:stretch>
        </p:blipFill>
        <p:spPr>
          <a:xfrm>
            <a:off x="5257800" y="302622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w book">
            <a:extLst>
              <a:ext uri="{FF2B5EF4-FFF2-40B4-BE49-F238E27FC236}">
                <a16:creationId xmlns:a16="http://schemas.microsoft.com/office/drawing/2014/main" id="{085FD5D8-0BE9-47AC-B74A-22E714AC28DC}"/>
              </a:ext>
            </a:extLst>
          </p:cNvPr>
          <p:cNvPicPr>
            <a:picLocks noChangeAspect="1" noChangeArrowheads="1"/>
          </p:cNvPicPr>
          <p:nvPr/>
        </p:nvPicPr>
        <p:blipFill>
          <a:blip r:embed="rId3"/>
          <a:srcRect/>
          <a:stretch>
            <a:fillRect/>
          </a:stretch>
        </p:blipFill>
        <p:spPr>
          <a:xfrm>
            <a:off x="1752600" y="2773815"/>
            <a:ext cx="202882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55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58218-9610-4BAD-8A5F-AA1F3B8B65CB}"/>
              </a:ext>
            </a:extLst>
          </p:cNvPr>
          <p:cNvSpPr>
            <a:spLocks noGrp="1"/>
          </p:cNvSpPr>
          <p:nvPr>
            <p:ph idx="1"/>
          </p:nvPr>
        </p:nvSpPr>
        <p:spPr/>
        <p:txBody>
          <a:bodyPr/>
          <a:lstStyle/>
          <a:p>
            <a:pPr marL="0" indent="0" algn="ctr">
              <a:buNone/>
            </a:pPr>
            <a:r>
              <a:rPr lang="en-US" sz="4800"/>
              <a:t>Impact on Section 504 Plans</a:t>
            </a:r>
          </a:p>
          <a:p>
            <a:pPr marL="0" indent="0" algn="ctr">
              <a:buNone/>
            </a:pPr>
            <a:r>
              <a:rPr lang="en-US" sz="4800"/>
              <a:t>and </a:t>
            </a:r>
          </a:p>
          <a:p>
            <a:pPr marL="0" indent="0" algn="ctr">
              <a:buNone/>
            </a:pPr>
            <a:r>
              <a:rPr lang="en-US" sz="4800"/>
              <a:t>Health Care Plans</a:t>
            </a:r>
          </a:p>
        </p:txBody>
      </p:sp>
      <p:pic>
        <p:nvPicPr>
          <p:cNvPr id="8194" name="Picture 2" descr="Image result for school nurse">
            <a:extLst>
              <a:ext uri="{FF2B5EF4-FFF2-40B4-BE49-F238E27FC236}">
                <a16:creationId xmlns:a16="http://schemas.microsoft.com/office/drawing/2014/main" id="{F1157EA2-ED1F-4F8B-9E27-7CB26650E273}"/>
              </a:ext>
            </a:extLst>
          </p:cNvPr>
          <p:cNvPicPr>
            <a:picLocks noChangeAspect="1" noChangeArrowheads="1"/>
          </p:cNvPicPr>
          <p:nvPr/>
        </p:nvPicPr>
        <p:blipFill>
          <a:blip r:embed="rId2"/>
          <a:srcRect/>
          <a:stretch>
            <a:fillRect/>
          </a:stretch>
        </p:blipFill>
        <p:spPr>
          <a:xfrm>
            <a:off x="1219200" y="4467225"/>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077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E8EE-11CD-4705-8B7F-A6996CB394A7}"/>
              </a:ext>
            </a:extLst>
          </p:cNvPr>
          <p:cNvSpPr>
            <a:spLocks noGrp="1"/>
          </p:cNvSpPr>
          <p:nvPr>
            <p:ph type="title"/>
          </p:nvPr>
        </p:nvSpPr>
        <p:spPr/>
        <p:txBody>
          <a:bodyPr/>
          <a:lstStyle/>
          <a:p>
            <a:r>
              <a:rPr lang="en-US" sz="3600"/>
              <a:t>Section 504 and Health Care Plans</a:t>
            </a:r>
          </a:p>
        </p:txBody>
      </p:sp>
      <p:sp>
        <p:nvSpPr>
          <p:cNvPr id="3" name="Content Placeholder 2">
            <a:extLst>
              <a:ext uri="{FF2B5EF4-FFF2-40B4-BE49-F238E27FC236}">
                <a16:creationId xmlns:a16="http://schemas.microsoft.com/office/drawing/2014/main" id="{FBC3E908-7D0C-4928-A356-5CA1B0E81BBB}"/>
              </a:ext>
            </a:extLst>
          </p:cNvPr>
          <p:cNvSpPr>
            <a:spLocks noGrp="1"/>
          </p:cNvSpPr>
          <p:nvPr>
            <p:ph idx="1"/>
          </p:nvPr>
        </p:nvSpPr>
        <p:spPr>
          <a:xfrm>
            <a:off x="381000" y="1143000"/>
            <a:ext cx="8382000" cy="4267200"/>
          </a:xfrm>
        </p:spPr>
        <p:txBody>
          <a:bodyPr/>
          <a:lstStyle/>
          <a:p>
            <a:r>
              <a:rPr lang="en-US"/>
              <a:t>Current illegal drug users do not qualify for protections under Section 504</a:t>
            </a:r>
          </a:p>
          <a:p>
            <a:pPr lvl="1"/>
            <a:r>
              <a:rPr lang="en-US"/>
              <a:t>While marijuana is an illegal drug to possess or use under federal law, it is questionable in todays climate whether its use would exclude a student’s eligibility under Section 504. </a:t>
            </a:r>
          </a:p>
          <a:p>
            <a:r>
              <a:rPr lang="en-US"/>
              <a:t>CUA only permits physicians to recommend, but not prescribe the use of marijuana</a:t>
            </a:r>
          </a:p>
          <a:p>
            <a:pPr marL="0" indent="0">
              <a:buNone/>
            </a:pPr>
            <a:endParaRPr lang="en-US" sz="2400"/>
          </a:p>
          <a:p>
            <a:pPr marL="0" indent="0">
              <a:buNone/>
            </a:pPr>
            <a:r>
              <a:rPr lang="en-US" sz="2400"/>
              <a:t>(20 U.S.C section 705(20)(C)(i))</a:t>
            </a:r>
          </a:p>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183124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5B81-74F6-4F82-A699-7FAE85D5C061}"/>
              </a:ext>
            </a:extLst>
          </p:cNvPr>
          <p:cNvSpPr>
            <a:spLocks noGrp="1"/>
          </p:cNvSpPr>
          <p:nvPr>
            <p:ph type="title"/>
          </p:nvPr>
        </p:nvSpPr>
        <p:spPr/>
        <p:txBody>
          <a:bodyPr/>
          <a:lstStyle/>
          <a:p>
            <a:r>
              <a:rPr lang="en-US" sz="4000"/>
              <a:t>Section 504 and Health Care Plans</a:t>
            </a:r>
          </a:p>
        </p:txBody>
      </p:sp>
      <p:sp>
        <p:nvSpPr>
          <p:cNvPr id="3" name="Content Placeholder 2">
            <a:extLst>
              <a:ext uri="{FF2B5EF4-FFF2-40B4-BE49-F238E27FC236}">
                <a16:creationId xmlns:a16="http://schemas.microsoft.com/office/drawing/2014/main" id="{48BAF06F-D0CD-408C-96F3-94CA082D527D}"/>
              </a:ext>
            </a:extLst>
          </p:cNvPr>
          <p:cNvSpPr>
            <a:spLocks noGrp="1"/>
          </p:cNvSpPr>
          <p:nvPr>
            <p:ph idx="1"/>
          </p:nvPr>
        </p:nvSpPr>
        <p:spPr/>
        <p:txBody>
          <a:bodyPr/>
          <a:lstStyle/>
          <a:p>
            <a:r>
              <a:rPr lang="en-US"/>
              <a:t>Ed. Code § 49423(a): A school nurse or designated district personnel can assist a student to take “medication prescribed for him or her by a physician” </a:t>
            </a:r>
          </a:p>
          <a:p>
            <a:r>
              <a:rPr lang="en-US"/>
              <a:t>However, since a physician cannot lawfully prescribe marijuana; District personnel cannot lawfully assist a student in taking it under Ed. Code §49423(a)</a:t>
            </a:r>
          </a:p>
          <a:p>
            <a:pPr marL="0" indent="0">
              <a:buNone/>
            </a:pPr>
            <a:endParaRPr lang="en-US"/>
          </a:p>
        </p:txBody>
      </p:sp>
    </p:spTree>
    <p:extLst>
      <p:ext uri="{BB962C8B-B14F-4D97-AF65-F5344CB8AC3E}">
        <p14:creationId xmlns:p14="http://schemas.microsoft.com/office/powerpoint/2010/main" val="1150370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0915-712E-4DA6-B8CB-DB66DD54D0DD}"/>
              </a:ext>
            </a:extLst>
          </p:cNvPr>
          <p:cNvSpPr>
            <a:spLocks noGrp="1"/>
          </p:cNvSpPr>
          <p:nvPr>
            <p:ph type="title"/>
          </p:nvPr>
        </p:nvSpPr>
        <p:spPr/>
        <p:txBody>
          <a:bodyPr/>
          <a:lstStyle/>
          <a:p>
            <a:r>
              <a:rPr lang="en-US" sz="3600"/>
              <a:t>Section 504 and Health Care Plans</a:t>
            </a:r>
          </a:p>
        </p:txBody>
      </p:sp>
      <p:sp>
        <p:nvSpPr>
          <p:cNvPr id="3" name="Content Placeholder 2">
            <a:extLst>
              <a:ext uri="{FF2B5EF4-FFF2-40B4-BE49-F238E27FC236}">
                <a16:creationId xmlns:a16="http://schemas.microsoft.com/office/drawing/2014/main" id="{EC2A8FBE-E5E2-41DD-8D27-40543435232F}"/>
              </a:ext>
            </a:extLst>
          </p:cNvPr>
          <p:cNvSpPr>
            <a:spLocks noGrp="1"/>
          </p:cNvSpPr>
          <p:nvPr>
            <p:ph idx="1"/>
          </p:nvPr>
        </p:nvSpPr>
        <p:spPr/>
        <p:txBody>
          <a:bodyPr/>
          <a:lstStyle/>
          <a:p>
            <a:r>
              <a:rPr lang="en-US"/>
              <a:t>Every year, school districts accommodate many disabled students in a manner that allows them to be successful in their educational program </a:t>
            </a:r>
          </a:p>
          <a:p>
            <a:pPr marR="0"/>
            <a:r>
              <a:rPr lang="en-US"/>
              <a:t>School districts stand ready and willing to discuss accommodations to address students’ educational needs</a:t>
            </a:r>
          </a:p>
          <a:p>
            <a:endParaRPr lang="en-US"/>
          </a:p>
        </p:txBody>
      </p:sp>
    </p:spTree>
    <p:extLst>
      <p:ext uri="{BB962C8B-B14F-4D97-AF65-F5344CB8AC3E}">
        <p14:creationId xmlns:p14="http://schemas.microsoft.com/office/powerpoint/2010/main" val="7576540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107E-B30F-4DD2-B93C-F26B9F2C8B3E}"/>
              </a:ext>
            </a:extLst>
          </p:cNvPr>
          <p:cNvSpPr>
            <a:spLocks noGrp="1"/>
          </p:cNvSpPr>
          <p:nvPr>
            <p:ph type="title"/>
          </p:nvPr>
        </p:nvSpPr>
        <p:spPr>
          <a:xfrm>
            <a:off x="228600" y="228600"/>
            <a:ext cx="8610600" cy="1066800"/>
          </a:xfrm>
        </p:spPr>
        <p:txBody>
          <a:bodyPr/>
          <a:lstStyle/>
          <a:p>
            <a:r>
              <a:rPr lang="en-US" sz="3600"/>
              <a:t>Section 504 and Health Care Plans</a:t>
            </a:r>
          </a:p>
        </p:txBody>
      </p:sp>
      <p:sp>
        <p:nvSpPr>
          <p:cNvPr id="3" name="Content Placeholder 2">
            <a:extLst>
              <a:ext uri="{FF2B5EF4-FFF2-40B4-BE49-F238E27FC236}">
                <a16:creationId xmlns:a16="http://schemas.microsoft.com/office/drawing/2014/main" id="{51A78A7A-2A0E-4253-92ED-F1A8DC8CE8E1}"/>
              </a:ext>
            </a:extLst>
          </p:cNvPr>
          <p:cNvSpPr>
            <a:spLocks noGrp="1"/>
          </p:cNvSpPr>
          <p:nvPr>
            <p:ph idx="1"/>
          </p:nvPr>
        </p:nvSpPr>
        <p:spPr>
          <a:xfrm>
            <a:off x="381000" y="1143000"/>
            <a:ext cx="8382000" cy="5181600"/>
          </a:xfrm>
        </p:spPr>
        <p:txBody>
          <a:bodyPr/>
          <a:lstStyle/>
          <a:p>
            <a:r>
              <a:rPr lang="en-US"/>
              <a:t>School districts may only provide lawful accommodations through its programs</a:t>
            </a:r>
          </a:p>
          <a:p>
            <a:r>
              <a:rPr lang="en-US"/>
              <a:t>School districts currently have no duty to accommodate the use of marijuana at school, even if that use is intended to alleviate a disability</a:t>
            </a:r>
          </a:p>
          <a:p>
            <a:r>
              <a:rPr lang="en-US"/>
              <a:t>At this time: Marijuana cannot be administered by school staff or self-administered by the student or a parent or guardian at school   </a:t>
            </a:r>
          </a:p>
        </p:txBody>
      </p:sp>
    </p:spTree>
    <p:extLst>
      <p:ext uri="{BB962C8B-B14F-4D97-AF65-F5344CB8AC3E}">
        <p14:creationId xmlns:p14="http://schemas.microsoft.com/office/powerpoint/2010/main" val="2964744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01D7-E437-4A5F-B3B8-C699B84D445D}"/>
              </a:ext>
            </a:extLst>
          </p:cNvPr>
          <p:cNvSpPr>
            <a:spLocks noGrp="1"/>
          </p:cNvSpPr>
          <p:nvPr>
            <p:ph type="title"/>
          </p:nvPr>
        </p:nvSpPr>
        <p:spPr/>
        <p:txBody>
          <a:bodyPr/>
          <a:lstStyle/>
          <a:p>
            <a:r>
              <a:rPr lang="en-US" sz="4000"/>
              <a:t>Hypothetical</a:t>
            </a:r>
          </a:p>
        </p:txBody>
      </p:sp>
      <p:sp>
        <p:nvSpPr>
          <p:cNvPr id="3" name="Content Placeholder 2">
            <a:extLst>
              <a:ext uri="{FF2B5EF4-FFF2-40B4-BE49-F238E27FC236}">
                <a16:creationId xmlns:a16="http://schemas.microsoft.com/office/drawing/2014/main" id="{986A1441-42DB-4FFC-9801-666F83E9ADC8}"/>
              </a:ext>
            </a:extLst>
          </p:cNvPr>
          <p:cNvSpPr>
            <a:spLocks noGrp="1"/>
          </p:cNvSpPr>
          <p:nvPr>
            <p:ph idx="1"/>
          </p:nvPr>
        </p:nvSpPr>
        <p:spPr>
          <a:xfrm>
            <a:off x="228600" y="1447800"/>
            <a:ext cx="8610600" cy="4495800"/>
          </a:xfrm>
        </p:spPr>
        <p:txBody>
          <a:bodyPr/>
          <a:lstStyle/>
          <a:p>
            <a:r>
              <a:rPr lang="en-US"/>
              <a:t>Student has epilepsy</a:t>
            </a:r>
          </a:p>
          <a:p>
            <a:r>
              <a:rPr lang="en-US"/>
              <a:t>Doctor recommends student take medical marijuana three times per day</a:t>
            </a:r>
          </a:p>
          <a:p>
            <a:r>
              <a:rPr lang="en-US"/>
              <a:t>Student cannot administer medication himself because he is physically disabled</a:t>
            </a:r>
          </a:p>
          <a:p>
            <a:r>
              <a:rPr lang="en-US"/>
              <a:t>Can a school nurse administer the medication to the student?</a:t>
            </a:r>
          </a:p>
        </p:txBody>
      </p:sp>
    </p:spTree>
    <p:extLst>
      <p:ext uri="{BB962C8B-B14F-4D97-AF65-F5344CB8AC3E}">
        <p14:creationId xmlns:p14="http://schemas.microsoft.com/office/powerpoint/2010/main" val="4977066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707C-2D05-4D06-A72D-4E39B7646E4F}"/>
              </a:ext>
            </a:extLst>
          </p:cNvPr>
          <p:cNvSpPr>
            <a:spLocks noGrp="1"/>
          </p:cNvSpPr>
          <p:nvPr>
            <p:ph type="title"/>
          </p:nvPr>
        </p:nvSpPr>
        <p:spPr/>
        <p:txBody>
          <a:bodyPr/>
          <a:lstStyle/>
          <a:p>
            <a:r>
              <a:rPr lang="en-US" sz="4000"/>
              <a:t>Administering Medical Marijuana on Campus</a:t>
            </a:r>
          </a:p>
        </p:txBody>
      </p:sp>
      <p:sp>
        <p:nvSpPr>
          <p:cNvPr id="3" name="Content Placeholder 2">
            <a:extLst>
              <a:ext uri="{FF2B5EF4-FFF2-40B4-BE49-F238E27FC236}">
                <a16:creationId xmlns:a16="http://schemas.microsoft.com/office/drawing/2014/main" id="{080B94A6-8AB4-427E-848D-567DB74934B4}"/>
              </a:ext>
            </a:extLst>
          </p:cNvPr>
          <p:cNvSpPr>
            <a:spLocks noGrp="1"/>
          </p:cNvSpPr>
          <p:nvPr>
            <p:ph idx="1"/>
          </p:nvPr>
        </p:nvSpPr>
        <p:spPr>
          <a:xfrm>
            <a:off x="228600" y="1828800"/>
            <a:ext cx="8610600" cy="4114800"/>
          </a:xfrm>
        </p:spPr>
        <p:txBody>
          <a:bodyPr/>
          <a:lstStyle/>
          <a:p>
            <a:r>
              <a:rPr lang="en-US"/>
              <a:t>School nurse or</a:t>
            </a:r>
          </a:p>
          <a:p>
            <a:pPr marL="347663" indent="0">
              <a:spcBef>
                <a:spcPct val="0"/>
              </a:spcBef>
              <a:buNone/>
            </a:pPr>
            <a:r>
              <a:rPr lang="en-US"/>
              <a:t>designated personnel can</a:t>
            </a:r>
          </a:p>
          <a:p>
            <a:pPr marL="347663" indent="0">
              <a:spcBef>
                <a:spcPct val="0"/>
              </a:spcBef>
              <a:buNone/>
            </a:pPr>
            <a:r>
              <a:rPr lang="en-US"/>
              <a:t>only assist a student to</a:t>
            </a:r>
          </a:p>
          <a:p>
            <a:pPr marL="347663" indent="0">
              <a:spcBef>
                <a:spcPct val="0"/>
              </a:spcBef>
              <a:buNone/>
            </a:pPr>
            <a:r>
              <a:rPr lang="en-US"/>
              <a:t>take medication “</a:t>
            </a:r>
            <a:r>
              <a:rPr lang="en-US" b="1"/>
              <a:t>prescribed</a:t>
            </a:r>
            <a:r>
              <a:rPr lang="en-US"/>
              <a:t> for him or her by a physician” (Ed. Code § 49423(a).)</a:t>
            </a:r>
          </a:p>
          <a:p>
            <a:pPr marL="347663" indent="-347663">
              <a:spcBef>
                <a:spcPts val="672"/>
              </a:spcBef>
            </a:pPr>
            <a:r>
              <a:rPr lang="en-US"/>
              <a:t>Physicians cannot prescribe marijuana, only </a:t>
            </a:r>
            <a:r>
              <a:rPr lang="en-US" b="1"/>
              <a:t>recommend </a:t>
            </a:r>
            <a:r>
              <a:rPr lang="en-US"/>
              <a:t>it</a:t>
            </a:r>
          </a:p>
          <a:p>
            <a:pPr marL="0" indent="0">
              <a:spcBef>
                <a:spcPct val="0"/>
              </a:spcBef>
              <a:buNone/>
            </a:pPr>
            <a:endParaRPr lang="en-US" sz="2800"/>
          </a:p>
        </p:txBody>
      </p:sp>
      <p:pic>
        <p:nvPicPr>
          <p:cNvPr id="1028" name="Picture 4" descr="Image result for no">
            <a:extLst>
              <a:ext uri="{FF2B5EF4-FFF2-40B4-BE49-F238E27FC236}">
                <a16:creationId xmlns:a16="http://schemas.microsoft.com/office/drawing/2014/main" id="{A27F9B54-FC65-4651-BE54-A40EA9DF0462}"/>
              </a:ext>
            </a:extLst>
          </p:cNvPr>
          <p:cNvPicPr>
            <a:picLocks noChangeAspect="1" noChangeArrowheads="1"/>
          </p:cNvPicPr>
          <p:nvPr/>
        </p:nvPicPr>
        <p:blipFill>
          <a:blip r:embed="rId3"/>
          <a:srcRect/>
          <a:stretch>
            <a:fillRect/>
          </a:stretch>
        </p:blipFill>
        <p:spPr>
          <a:xfrm>
            <a:off x="5334000" y="1066800"/>
            <a:ext cx="3581400" cy="216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68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3CF05-D64B-43E6-8600-814C21A26542}"/>
              </a:ext>
            </a:extLst>
          </p:cNvPr>
          <p:cNvSpPr>
            <a:spLocks noGrp="1"/>
          </p:cNvSpPr>
          <p:nvPr>
            <p:ph idx="1"/>
          </p:nvPr>
        </p:nvSpPr>
        <p:spPr/>
        <p:txBody>
          <a:bodyPr/>
          <a:lstStyle/>
          <a:p>
            <a:pPr marL="0" indent="0" algn="ctr">
              <a:buNone/>
            </a:pPr>
            <a:r>
              <a:rPr lang="en-US" sz="4800"/>
              <a:t>What would you do?</a:t>
            </a:r>
          </a:p>
        </p:txBody>
      </p:sp>
      <p:pic>
        <p:nvPicPr>
          <p:cNvPr id="9218" name="Picture 2" descr="Image result for thinking">
            <a:extLst>
              <a:ext uri="{FF2B5EF4-FFF2-40B4-BE49-F238E27FC236}">
                <a16:creationId xmlns:a16="http://schemas.microsoft.com/office/drawing/2014/main" id="{AC1367A2-B2CC-4AD6-B21E-8DF4A84B548D}"/>
              </a:ext>
            </a:extLst>
          </p:cNvPr>
          <p:cNvPicPr>
            <a:picLocks noChangeAspect="1" noChangeArrowheads="1"/>
          </p:cNvPicPr>
          <p:nvPr/>
        </p:nvPicPr>
        <p:blipFill>
          <a:blip r:embed="rId2"/>
          <a:srcRect/>
          <a:stretch>
            <a:fillRect/>
          </a:stretch>
        </p:blipFill>
        <p:spPr>
          <a:xfrm>
            <a:off x="3262312" y="335477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16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74DCB-7694-4953-8E0A-196CF64F80E3}"/>
              </a:ext>
            </a:extLst>
          </p:cNvPr>
          <p:cNvSpPr>
            <a:spLocks noGrp="1"/>
          </p:cNvSpPr>
          <p:nvPr>
            <p:ph idx="1"/>
          </p:nvPr>
        </p:nvSpPr>
        <p:spPr>
          <a:xfrm>
            <a:off x="381000" y="14614"/>
            <a:ext cx="8610600" cy="4267200"/>
          </a:xfrm>
        </p:spPr>
        <p:txBody>
          <a:bodyPr/>
          <a:lstStyle/>
          <a:p>
            <a:pPr marL="0" indent="0" algn="ctr">
              <a:buNone/>
            </a:pPr>
            <a:r>
              <a:rPr lang="en-US" sz="4400"/>
              <a:t># 1</a:t>
            </a:r>
          </a:p>
          <a:p>
            <a:pPr marL="0" indent="0">
              <a:buNone/>
            </a:pPr>
            <a:r>
              <a:rPr lang="en-US" sz="4400"/>
              <a:t>If a student is prescribed or is a registered user of medical marijuana, must a school district permit the use of the drug on school premises or provide other accommodations for the student’s use of medical marijuana?</a:t>
            </a:r>
          </a:p>
        </p:txBody>
      </p:sp>
      <p:sp>
        <p:nvSpPr>
          <p:cNvPr id="2" name="Rectangle 1">
            <a:extLst>
              <a:ext uri="{FF2B5EF4-FFF2-40B4-BE49-F238E27FC236}">
                <a16:creationId xmlns:a16="http://schemas.microsoft.com/office/drawing/2014/main" id="{A7096CC3-B86C-4CEA-8A29-A43AE4B649E0}"/>
              </a:ext>
            </a:extLst>
          </p:cNvPr>
          <p:cNvSpPr/>
          <p:nvPr/>
        </p:nvSpPr>
        <p:spPr>
          <a:xfrm>
            <a:off x="381000" y="5791200"/>
            <a:ext cx="4724400" cy="646331"/>
          </a:xfrm>
          <a:prstGeom prst="rect">
            <a:avLst/>
          </a:prstGeom>
        </p:spPr>
        <p:txBody>
          <a:bodyPr wrap="square">
            <a:spAutoFit/>
          </a:bodyPr>
          <a:lstStyle/>
          <a:p>
            <a:pPr marL="0" indent="0">
              <a:buNone/>
            </a:pPr>
            <a:r>
              <a:rPr lang="en-US">
                <a:hlinkClick r:id="rId3">
                  <a:extLst>
                    <a:ext uri="{A12FA001-AC4F-418D-AE19-62706E023703}">
                      <ahyp:hlinkClr xmlns:ahyp="http://schemas.microsoft.com/office/drawing/2018/hyperlinkcolor" xmlns="" val="tx"/>
                    </a:ext>
                  </a:extLst>
                </a:hlinkClick>
              </a:rPr>
              <a:t>(</a:t>
            </a:r>
            <a:r>
              <a:rPr lang="en-US" u="sng">
                <a:hlinkClick r:id="rId3">
                  <a:extLst>
                    <a:ext uri="{A12FA001-AC4F-418D-AE19-62706E023703}">
                      <ahyp:hlinkClr xmlns:ahyp="http://schemas.microsoft.com/office/drawing/2018/hyperlinkcolor" xmlns="" val="tx"/>
                    </a:ext>
                  </a:extLst>
                </a:hlinkClick>
              </a:rPr>
              <a:t>https://www.nsba.org/nsba-drugs-substance-abuse-and-public-schools</a:t>
            </a:r>
            <a:r>
              <a:rPr lang="en-US" u="sng"/>
              <a:t>, p. 13.)</a:t>
            </a:r>
            <a:endParaRPr lang="en-US"/>
          </a:p>
        </p:txBody>
      </p:sp>
    </p:spTree>
    <p:extLst>
      <p:ext uri="{BB962C8B-B14F-4D97-AF65-F5344CB8AC3E}">
        <p14:creationId xmlns:p14="http://schemas.microsoft.com/office/powerpoint/2010/main" val="1321181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74DCB-7694-4953-8E0A-196CF64F80E3}"/>
              </a:ext>
            </a:extLst>
          </p:cNvPr>
          <p:cNvSpPr>
            <a:spLocks noGrp="1"/>
          </p:cNvSpPr>
          <p:nvPr>
            <p:ph idx="1"/>
          </p:nvPr>
        </p:nvSpPr>
        <p:spPr>
          <a:xfrm>
            <a:off x="381000" y="457200"/>
            <a:ext cx="8382000" cy="4267200"/>
          </a:xfrm>
        </p:spPr>
        <p:txBody>
          <a:bodyPr/>
          <a:lstStyle/>
          <a:p>
            <a:pPr marL="0" indent="0" algn="ctr">
              <a:buNone/>
            </a:pPr>
            <a:r>
              <a:rPr lang="en-US" sz="4400"/>
              <a:t>#2</a:t>
            </a:r>
          </a:p>
          <a:p>
            <a:pPr marL="0" indent="0">
              <a:buNone/>
            </a:pPr>
            <a:r>
              <a:rPr lang="en-US" sz="4400"/>
              <a:t>May a school allow a student to use medical marijuana on school grounds without violating federal law?  How does this affect any federal funds the district may receive?</a:t>
            </a:r>
          </a:p>
        </p:txBody>
      </p:sp>
      <p:sp>
        <p:nvSpPr>
          <p:cNvPr id="2" name="Rectangle 1">
            <a:extLst>
              <a:ext uri="{FF2B5EF4-FFF2-40B4-BE49-F238E27FC236}">
                <a16:creationId xmlns:a16="http://schemas.microsoft.com/office/drawing/2014/main" id="{17121841-9BA0-41A8-B143-09C9EE32F17F}"/>
              </a:ext>
            </a:extLst>
          </p:cNvPr>
          <p:cNvSpPr/>
          <p:nvPr/>
        </p:nvSpPr>
        <p:spPr>
          <a:xfrm>
            <a:off x="533400" y="5477470"/>
            <a:ext cx="4572000" cy="646331"/>
          </a:xfrm>
          <a:prstGeom prst="rect">
            <a:avLst/>
          </a:prstGeom>
        </p:spPr>
        <p:txBody>
          <a:bodyPr>
            <a:spAutoFit/>
          </a:bodyPr>
          <a:lstStyle/>
          <a:p>
            <a:pPr marL="0" indent="0">
              <a:buNone/>
            </a:pPr>
            <a:r>
              <a:rPr lang="en-US">
                <a:hlinkClick r:id="rId3">
                  <a:extLst>
                    <a:ext uri="{A12FA001-AC4F-418D-AE19-62706E023703}">
                      <ahyp:hlinkClr xmlns:ahyp="http://schemas.microsoft.com/office/drawing/2018/hyperlinkcolor" xmlns="" val="tx"/>
                    </a:ext>
                  </a:extLst>
                </a:hlinkClick>
              </a:rPr>
              <a:t>(</a:t>
            </a:r>
            <a:r>
              <a:rPr lang="en-US" u="sng">
                <a:hlinkClick r:id="rId3">
                  <a:extLst>
                    <a:ext uri="{A12FA001-AC4F-418D-AE19-62706E023703}">
                      <ahyp:hlinkClr xmlns:ahyp="http://schemas.microsoft.com/office/drawing/2018/hyperlinkcolor" xmlns="" val="tx"/>
                    </a:ext>
                  </a:extLst>
                </a:hlinkClick>
              </a:rPr>
              <a:t>https://www.nsba.org/nsba-drugs-substance-abuse-and-public-schools</a:t>
            </a:r>
            <a:r>
              <a:rPr lang="en-US" u="sng"/>
              <a:t>, p.14)</a:t>
            </a:r>
            <a:endParaRPr lang="en-US"/>
          </a:p>
        </p:txBody>
      </p:sp>
    </p:spTree>
    <p:extLst>
      <p:ext uri="{BB962C8B-B14F-4D97-AF65-F5344CB8AC3E}">
        <p14:creationId xmlns:p14="http://schemas.microsoft.com/office/powerpoint/2010/main" val="1664159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40D0-ABEE-4729-AB0A-C485E34DF25B}"/>
              </a:ext>
            </a:extLst>
          </p:cNvPr>
          <p:cNvSpPr>
            <a:spLocks noGrp="1"/>
          </p:cNvSpPr>
          <p:nvPr>
            <p:ph type="title"/>
          </p:nvPr>
        </p:nvSpPr>
        <p:spPr/>
        <p:txBody>
          <a:bodyPr/>
          <a:lstStyle/>
          <a:p>
            <a:r>
              <a:rPr lang="en-US"/>
              <a:t>Federal Controlled Substances Act</a:t>
            </a:r>
          </a:p>
        </p:txBody>
      </p:sp>
      <p:sp>
        <p:nvSpPr>
          <p:cNvPr id="3" name="Content Placeholder 2">
            <a:extLst>
              <a:ext uri="{FF2B5EF4-FFF2-40B4-BE49-F238E27FC236}">
                <a16:creationId xmlns:a16="http://schemas.microsoft.com/office/drawing/2014/main" id="{D125A2D1-BCC0-4CF0-A73D-9EE3D5ED8E55}"/>
              </a:ext>
            </a:extLst>
          </p:cNvPr>
          <p:cNvSpPr>
            <a:spLocks noGrp="1"/>
          </p:cNvSpPr>
          <p:nvPr>
            <p:ph idx="1"/>
          </p:nvPr>
        </p:nvSpPr>
        <p:spPr>
          <a:xfrm>
            <a:off x="381000" y="1143000"/>
            <a:ext cx="8534400" cy="4267200"/>
          </a:xfrm>
        </p:spPr>
        <p:txBody>
          <a:bodyPr/>
          <a:lstStyle/>
          <a:p>
            <a:r>
              <a:rPr lang="en-US" sz="2800"/>
              <a:t>Categorizes drugs into five schedules</a:t>
            </a:r>
          </a:p>
          <a:p>
            <a:r>
              <a:rPr lang="en-US" sz="2800" i="1"/>
              <a:t>Schedule I</a:t>
            </a:r>
            <a:r>
              <a:rPr lang="en-US" sz="2800"/>
              <a:t> drugs most strictly regulated controlled substances because:</a:t>
            </a:r>
          </a:p>
          <a:p>
            <a:pPr lvl="1"/>
            <a:r>
              <a:rPr lang="en-US" sz="2400"/>
              <a:t>High potential for abuse</a:t>
            </a:r>
          </a:p>
          <a:p>
            <a:pPr lvl="1"/>
            <a:r>
              <a:rPr lang="en-US" sz="2400"/>
              <a:t>No accepted medical use in US</a:t>
            </a:r>
          </a:p>
          <a:p>
            <a:pPr lvl="1"/>
            <a:r>
              <a:rPr lang="en-US" sz="2400"/>
              <a:t>Not safe for use even under medical supervision</a:t>
            </a:r>
          </a:p>
          <a:p>
            <a:r>
              <a:rPr lang="en-US" sz="2800" i="1"/>
              <a:t>Schedule I</a:t>
            </a:r>
            <a:r>
              <a:rPr lang="en-US" sz="2800"/>
              <a:t> drugs may be dispensed in US “only through strictly-controlled, federally-approved research programs.” </a:t>
            </a:r>
          </a:p>
          <a:p>
            <a:r>
              <a:rPr lang="en-US" sz="2800"/>
              <a:t>Physicians may not prescribe </a:t>
            </a:r>
            <a:r>
              <a:rPr lang="en-US" sz="2800" i="1"/>
              <a:t>Schedule I</a:t>
            </a:r>
            <a:r>
              <a:rPr lang="en-US" sz="2800"/>
              <a:t> drugs in US.  </a:t>
            </a:r>
            <a:endParaRPr lang="en-US" sz="1800"/>
          </a:p>
        </p:txBody>
      </p:sp>
    </p:spTree>
    <p:extLst>
      <p:ext uri="{BB962C8B-B14F-4D97-AF65-F5344CB8AC3E}">
        <p14:creationId xmlns:p14="http://schemas.microsoft.com/office/powerpoint/2010/main" val="33522584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74DCB-7694-4953-8E0A-196CF64F80E3}"/>
              </a:ext>
            </a:extLst>
          </p:cNvPr>
          <p:cNvSpPr>
            <a:spLocks noGrp="1"/>
          </p:cNvSpPr>
          <p:nvPr>
            <p:ph idx="1"/>
          </p:nvPr>
        </p:nvSpPr>
        <p:spPr>
          <a:xfrm>
            <a:off x="381000" y="762000"/>
            <a:ext cx="8382000" cy="4267200"/>
          </a:xfrm>
        </p:spPr>
        <p:txBody>
          <a:bodyPr/>
          <a:lstStyle/>
          <a:p>
            <a:pPr marL="0" indent="0" algn="ctr">
              <a:buNone/>
            </a:pPr>
            <a:r>
              <a:rPr lang="en-US" sz="4400"/>
              <a:t>#3</a:t>
            </a:r>
          </a:p>
          <a:p>
            <a:pPr marL="0" indent="0">
              <a:buNone/>
            </a:pPr>
            <a:r>
              <a:rPr lang="en-US" sz="4400"/>
              <a:t>If a school decides to permit student use of medical marijuana, who should administer it?  Where should it be stored?</a:t>
            </a:r>
          </a:p>
        </p:txBody>
      </p:sp>
      <p:sp>
        <p:nvSpPr>
          <p:cNvPr id="2" name="Rectangle 1">
            <a:extLst>
              <a:ext uri="{FF2B5EF4-FFF2-40B4-BE49-F238E27FC236}">
                <a16:creationId xmlns:a16="http://schemas.microsoft.com/office/drawing/2014/main" id="{DD7C09AE-1886-4FC1-9979-392ADC5C896A}"/>
              </a:ext>
            </a:extLst>
          </p:cNvPr>
          <p:cNvSpPr/>
          <p:nvPr/>
        </p:nvSpPr>
        <p:spPr>
          <a:xfrm>
            <a:off x="457200" y="5334000"/>
            <a:ext cx="4572000" cy="646331"/>
          </a:xfrm>
          <a:prstGeom prst="rect">
            <a:avLst/>
          </a:prstGeom>
        </p:spPr>
        <p:txBody>
          <a:bodyPr>
            <a:spAutoFit/>
          </a:bodyPr>
          <a:lstStyle/>
          <a:p>
            <a:pPr marL="0" indent="0">
              <a:buNone/>
            </a:pPr>
            <a:r>
              <a:rPr lang="en-US">
                <a:hlinkClick r:id="rId3">
                  <a:extLst>
                    <a:ext uri="{A12FA001-AC4F-418D-AE19-62706E023703}">
                      <ahyp:hlinkClr xmlns:ahyp="http://schemas.microsoft.com/office/drawing/2018/hyperlinkcolor" xmlns="" val="tx"/>
                    </a:ext>
                  </a:extLst>
                </a:hlinkClick>
              </a:rPr>
              <a:t>(</a:t>
            </a:r>
            <a:r>
              <a:rPr lang="en-US" u="sng">
                <a:hlinkClick r:id="rId3">
                  <a:extLst>
                    <a:ext uri="{A12FA001-AC4F-418D-AE19-62706E023703}">
                      <ahyp:hlinkClr xmlns:ahyp="http://schemas.microsoft.com/office/drawing/2018/hyperlinkcolor" xmlns="" val="tx"/>
                    </a:ext>
                  </a:extLst>
                </a:hlinkClick>
              </a:rPr>
              <a:t>https://www.nsba.org/nsba-drugs-substance-abuse-and-public-schools</a:t>
            </a:r>
            <a:r>
              <a:rPr lang="en-US" u="sng"/>
              <a:t>, p.14)</a:t>
            </a:r>
            <a:endParaRPr lang="en-US"/>
          </a:p>
        </p:txBody>
      </p:sp>
    </p:spTree>
    <p:extLst>
      <p:ext uri="{BB962C8B-B14F-4D97-AF65-F5344CB8AC3E}">
        <p14:creationId xmlns:p14="http://schemas.microsoft.com/office/powerpoint/2010/main" val="40142301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74DCB-7694-4953-8E0A-196CF64F80E3}"/>
              </a:ext>
            </a:extLst>
          </p:cNvPr>
          <p:cNvSpPr>
            <a:spLocks noGrp="1"/>
          </p:cNvSpPr>
          <p:nvPr>
            <p:ph idx="1"/>
          </p:nvPr>
        </p:nvSpPr>
        <p:spPr>
          <a:xfrm>
            <a:off x="381000" y="533400"/>
            <a:ext cx="8382000" cy="4267200"/>
          </a:xfrm>
        </p:spPr>
        <p:txBody>
          <a:bodyPr/>
          <a:lstStyle/>
          <a:p>
            <a:pPr marL="0" indent="0" algn="ctr">
              <a:buNone/>
            </a:pPr>
            <a:r>
              <a:rPr lang="en-US" sz="4400"/>
              <a:t>#4</a:t>
            </a:r>
          </a:p>
          <a:p>
            <a:pPr marL="0" indent="0">
              <a:buNone/>
            </a:pPr>
            <a:r>
              <a:rPr lang="en-US" sz="4400"/>
              <a:t>Can a school prohibit students from possessing, using, or distributing medical marijuana at school?</a:t>
            </a:r>
          </a:p>
        </p:txBody>
      </p:sp>
      <p:sp>
        <p:nvSpPr>
          <p:cNvPr id="2" name="Rectangle 1">
            <a:extLst>
              <a:ext uri="{FF2B5EF4-FFF2-40B4-BE49-F238E27FC236}">
                <a16:creationId xmlns:a16="http://schemas.microsoft.com/office/drawing/2014/main" id="{D2DCA24D-4A2F-4CA1-A93A-D7CC428EEC5F}"/>
              </a:ext>
            </a:extLst>
          </p:cNvPr>
          <p:cNvSpPr/>
          <p:nvPr/>
        </p:nvSpPr>
        <p:spPr>
          <a:xfrm>
            <a:off x="457200" y="5359052"/>
            <a:ext cx="4572000" cy="646331"/>
          </a:xfrm>
          <a:prstGeom prst="rect">
            <a:avLst/>
          </a:prstGeom>
        </p:spPr>
        <p:txBody>
          <a:bodyPr>
            <a:spAutoFit/>
          </a:bodyPr>
          <a:lstStyle/>
          <a:p>
            <a:pPr marL="0" indent="0">
              <a:buNone/>
            </a:pPr>
            <a:r>
              <a:rPr lang="en-US">
                <a:hlinkClick r:id="rId3">
                  <a:extLst>
                    <a:ext uri="{A12FA001-AC4F-418D-AE19-62706E023703}">
                      <ahyp:hlinkClr xmlns:ahyp="http://schemas.microsoft.com/office/drawing/2018/hyperlinkcolor" xmlns="" val="tx"/>
                    </a:ext>
                  </a:extLst>
                </a:hlinkClick>
              </a:rPr>
              <a:t>(</a:t>
            </a:r>
            <a:r>
              <a:rPr lang="en-US" u="sng">
                <a:hlinkClick r:id="rId3">
                  <a:extLst>
                    <a:ext uri="{A12FA001-AC4F-418D-AE19-62706E023703}">
                      <ahyp:hlinkClr xmlns:ahyp="http://schemas.microsoft.com/office/drawing/2018/hyperlinkcolor" xmlns="" val="tx"/>
                    </a:ext>
                  </a:extLst>
                </a:hlinkClick>
              </a:rPr>
              <a:t>https://www.nsba.org/nsba-drugs-substance-abuse-and-public-schools</a:t>
            </a:r>
            <a:r>
              <a:rPr lang="en-US" u="sng"/>
              <a:t>, p.15)</a:t>
            </a:r>
            <a:endParaRPr lang="en-US"/>
          </a:p>
        </p:txBody>
      </p:sp>
    </p:spTree>
    <p:extLst>
      <p:ext uri="{BB962C8B-B14F-4D97-AF65-F5344CB8AC3E}">
        <p14:creationId xmlns:p14="http://schemas.microsoft.com/office/powerpoint/2010/main" val="17864894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74DCB-7694-4953-8E0A-196CF64F80E3}"/>
              </a:ext>
            </a:extLst>
          </p:cNvPr>
          <p:cNvSpPr>
            <a:spLocks noGrp="1"/>
          </p:cNvSpPr>
          <p:nvPr>
            <p:ph idx="1"/>
          </p:nvPr>
        </p:nvSpPr>
        <p:spPr>
          <a:xfrm>
            <a:off x="381000" y="762000"/>
            <a:ext cx="8382000" cy="4267200"/>
          </a:xfrm>
        </p:spPr>
        <p:txBody>
          <a:bodyPr/>
          <a:lstStyle/>
          <a:p>
            <a:pPr marL="0" indent="0" algn="ctr">
              <a:buNone/>
            </a:pPr>
            <a:r>
              <a:rPr lang="en-US" sz="4400"/>
              <a:t>#5</a:t>
            </a:r>
          </a:p>
          <a:p>
            <a:pPr marL="0" indent="0">
              <a:buNone/>
            </a:pPr>
            <a:r>
              <a:rPr lang="en-US" sz="4400"/>
              <a:t>Can a school district regulate a student’s legal use of marijuana (whether medical or recreational) off campus?</a:t>
            </a:r>
          </a:p>
        </p:txBody>
      </p:sp>
      <p:sp>
        <p:nvSpPr>
          <p:cNvPr id="4" name="Rectangle 3">
            <a:extLst>
              <a:ext uri="{FF2B5EF4-FFF2-40B4-BE49-F238E27FC236}">
                <a16:creationId xmlns:a16="http://schemas.microsoft.com/office/drawing/2014/main" id="{AE1CBED6-D7A4-4F03-8EB9-149C24CED518}"/>
              </a:ext>
            </a:extLst>
          </p:cNvPr>
          <p:cNvSpPr/>
          <p:nvPr/>
        </p:nvSpPr>
        <p:spPr>
          <a:xfrm>
            <a:off x="457200" y="5359052"/>
            <a:ext cx="4572000" cy="646331"/>
          </a:xfrm>
          <a:prstGeom prst="rect">
            <a:avLst/>
          </a:prstGeom>
        </p:spPr>
        <p:txBody>
          <a:bodyPr>
            <a:spAutoFit/>
          </a:bodyPr>
          <a:lstStyle/>
          <a:p>
            <a:pPr marL="0" indent="0">
              <a:buNone/>
            </a:pPr>
            <a:r>
              <a:rPr lang="en-US">
                <a:hlinkClick r:id="rId3">
                  <a:extLst>
                    <a:ext uri="{A12FA001-AC4F-418D-AE19-62706E023703}">
                      <ahyp:hlinkClr xmlns:ahyp="http://schemas.microsoft.com/office/drawing/2018/hyperlinkcolor" xmlns="" val="tx"/>
                    </a:ext>
                  </a:extLst>
                </a:hlinkClick>
              </a:rPr>
              <a:t>(</a:t>
            </a:r>
            <a:r>
              <a:rPr lang="en-US" u="sng">
                <a:hlinkClick r:id="rId3">
                  <a:extLst>
                    <a:ext uri="{A12FA001-AC4F-418D-AE19-62706E023703}">
                      <ahyp:hlinkClr xmlns:ahyp="http://schemas.microsoft.com/office/drawing/2018/hyperlinkcolor" xmlns="" val="tx"/>
                    </a:ext>
                  </a:extLst>
                </a:hlinkClick>
              </a:rPr>
              <a:t>https://www.nsba.org/nsba-drugs-substance-abuse-and-public-schools</a:t>
            </a:r>
            <a:r>
              <a:rPr lang="en-US" u="sng"/>
              <a:t>, p.15)</a:t>
            </a:r>
            <a:endParaRPr lang="en-US"/>
          </a:p>
        </p:txBody>
      </p:sp>
    </p:spTree>
    <p:extLst>
      <p:ext uri="{BB962C8B-B14F-4D97-AF65-F5344CB8AC3E}">
        <p14:creationId xmlns:p14="http://schemas.microsoft.com/office/powerpoint/2010/main" val="3537228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7C7C2-39B8-46EC-A553-717C5C4AE1AA}"/>
              </a:ext>
            </a:extLst>
          </p:cNvPr>
          <p:cNvSpPr>
            <a:spLocks noGrp="1"/>
          </p:cNvSpPr>
          <p:nvPr>
            <p:ph idx="1"/>
          </p:nvPr>
        </p:nvSpPr>
        <p:spPr>
          <a:xfrm>
            <a:off x="381000" y="1524000"/>
            <a:ext cx="8382000" cy="4267200"/>
          </a:xfrm>
        </p:spPr>
        <p:txBody>
          <a:bodyPr/>
          <a:lstStyle/>
          <a:p>
            <a:pPr marL="0" indent="0" algn="ctr">
              <a:buNone/>
            </a:pPr>
            <a:r>
              <a:rPr lang="en-US" sz="4800"/>
              <a:t>Practice Pointers</a:t>
            </a:r>
          </a:p>
        </p:txBody>
      </p:sp>
      <p:pic>
        <p:nvPicPr>
          <p:cNvPr id="10244" name="Picture 4" descr="Image result for practice pointers">
            <a:extLst>
              <a:ext uri="{FF2B5EF4-FFF2-40B4-BE49-F238E27FC236}">
                <a16:creationId xmlns:a16="http://schemas.microsoft.com/office/drawing/2014/main" id="{2EFC3C6B-04AA-4151-A2B7-DA0384821C73}"/>
              </a:ext>
            </a:extLst>
          </p:cNvPr>
          <p:cNvPicPr>
            <a:picLocks noChangeAspect="1" noChangeArrowheads="1"/>
          </p:cNvPicPr>
          <p:nvPr/>
        </p:nvPicPr>
        <p:blipFill>
          <a:blip r:embed="rId2"/>
          <a:srcRect/>
          <a:stretch>
            <a:fillRect/>
          </a:stretch>
        </p:blipFill>
        <p:spPr>
          <a:xfrm>
            <a:off x="3581400" y="29718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8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2C4C-5313-420F-9FF5-25CB36CE4702}"/>
              </a:ext>
            </a:extLst>
          </p:cNvPr>
          <p:cNvSpPr>
            <a:spLocks noGrp="1"/>
          </p:cNvSpPr>
          <p:nvPr>
            <p:ph type="title"/>
          </p:nvPr>
        </p:nvSpPr>
        <p:spPr>
          <a:xfrm>
            <a:off x="2032660" y="330283"/>
            <a:ext cx="8610600" cy="1066800"/>
          </a:xfrm>
        </p:spPr>
        <p:txBody>
          <a:bodyPr/>
          <a:lstStyle/>
          <a:p>
            <a:r>
              <a:rPr lang="en-US"/>
              <a:t>Practice Pointers</a:t>
            </a:r>
          </a:p>
        </p:txBody>
      </p:sp>
      <p:sp>
        <p:nvSpPr>
          <p:cNvPr id="3" name="Content Placeholder 2">
            <a:extLst>
              <a:ext uri="{FF2B5EF4-FFF2-40B4-BE49-F238E27FC236}">
                <a16:creationId xmlns:a16="http://schemas.microsoft.com/office/drawing/2014/main" id="{85564B1A-FC92-44E2-9435-C0E03B1A51B3}"/>
              </a:ext>
            </a:extLst>
          </p:cNvPr>
          <p:cNvSpPr>
            <a:spLocks noGrp="1"/>
          </p:cNvSpPr>
          <p:nvPr>
            <p:ph idx="1"/>
          </p:nvPr>
        </p:nvSpPr>
        <p:spPr/>
        <p:txBody>
          <a:bodyPr/>
          <a:lstStyle/>
          <a:p>
            <a:r>
              <a:rPr lang="en-US"/>
              <a:t>Marijuana possession and use remains illegal for all persons at school</a:t>
            </a:r>
          </a:p>
          <a:p>
            <a:r>
              <a:rPr lang="en-US"/>
              <a:t>School districts may discipline students for using, possessing, or being under the influence of marijuana at school, even if for medicinal purposes</a:t>
            </a:r>
          </a:p>
          <a:p>
            <a:r>
              <a:rPr lang="en-US"/>
              <a:t>Review your school district’s Board Policies and Administrative Regulations </a:t>
            </a:r>
          </a:p>
          <a:p>
            <a:endParaRPr lang="en-US"/>
          </a:p>
        </p:txBody>
      </p:sp>
      <p:pic>
        <p:nvPicPr>
          <p:cNvPr id="4" name="Picture 2">
            <a:extLst>
              <a:ext uri="{FF2B5EF4-FFF2-40B4-BE49-F238E27FC236}">
                <a16:creationId xmlns:a16="http://schemas.microsoft.com/office/drawing/2014/main" id="{5CC4F231-4F1B-428D-AF10-73B22925DC2C}"/>
              </a:ext>
            </a:extLst>
          </p:cNvPr>
          <p:cNvPicPr>
            <a:picLocks noChangeAspect="1" noChangeArrowheads="1"/>
          </p:cNvPicPr>
          <p:nvPr/>
        </p:nvPicPr>
        <p:blipFill>
          <a:blip r:embed="rId2"/>
          <a:srcRect/>
          <a:stretch>
            <a:fillRect/>
          </a:stretch>
        </p:blipFill>
        <p:spPr>
          <a:xfrm>
            <a:off x="381000" y="279565"/>
            <a:ext cx="1676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6835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6942-8FE8-4D7D-BCAD-43E6A584330D}"/>
              </a:ext>
            </a:extLst>
          </p:cNvPr>
          <p:cNvSpPr>
            <a:spLocks noGrp="1"/>
          </p:cNvSpPr>
          <p:nvPr>
            <p:ph type="title"/>
          </p:nvPr>
        </p:nvSpPr>
        <p:spPr>
          <a:xfrm>
            <a:off x="2133600" y="309748"/>
            <a:ext cx="5943600" cy="1066800"/>
          </a:xfrm>
        </p:spPr>
        <p:txBody>
          <a:bodyPr/>
          <a:lstStyle/>
          <a:p>
            <a:r>
              <a:rPr lang="en-US"/>
              <a:t>Practice Pointers</a:t>
            </a:r>
          </a:p>
        </p:txBody>
      </p:sp>
      <p:sp>
        <p:nvSpPr>
          <p:cNvPr id="3" name="Content Placeholder 2">
            <a:extLst>
              <a:ext uri="{FF2B5EF4-FFF2-40B4-BE49-F238E27FC236}">
                <a16:creationId xmlns:a16="http://schemas.microsoft.com/office/drawing/2014/main" id="{2AC91260-3604-48A4-9702-86B91ABFEABF}"/>
              </a:ext>
            </a:extLst>
          </p:cNvPr>
          <p:cNvSpPr>
            <a:spLocks noGrp="1"/>
          </p:cNvSpPr>
          <p:nvPr>
            <p:ph idx="1"/>
          </p:nvPr>
        </p:nvSpPr>
        <p:spPr/>
        <p:txBody>
          <a:bodyPr/>
          <a:lstStyle/>
          <a:p>
            <a:r>
              <a:rPr lang="en-US"/>
              <a:t>Consider services and accommodations for students with disabilities other than the use of cannabis so student receives a FAPE</a:t>
            </a:r>
          </a:p>
          <a:p>
            <a:r>
              <a:rPr lang="en-US"/>
              <a:t>Train staff to respond to requests for reasonable accommodations and administration of medication</a:t>
            </a:r>
          </a:p>
          <a:p>
            <a:r>
              <a:rPr lang="en-US"/>
              <a:t>Keep current on this constantly changing area of law.</a:t>
            </a:r>
          </a:p>
          <a:p>
            <a:endParaRPr lang="en-US"/>
          </a:p>
          <a:p>
            <a:endParaRPr lang="en-US"/>
          </a:p>
        </p:txBody>
      </p:sp>
      <p:pic>
        <p:nvPicPr>
          <p:cNvPr id="4" name="Picture 2">
            <a:extLst>
              <a:ext uri="{FF2B5EF4-FFF2-40B4-BE49-F238E27FC236}">
                <a16:creationId xmlns:a16="http://schemas.microsoft.com/office/drawing/2014/main" id="{082BB09C-17DC-4E89-BA65-ECD8243DAC8B}"/>
              </a:ext>
            </a:extLst>
          </p:cNvPr>
          <p:cNvPicPr>
            <a:picLocks noChangeAspect="1" noChangeArrowheads="1"/>
          </p:cNvPicPr>
          <p:nvPr/>
        </p:nvPicPr>
        <p:blipFill>
          <a:blip r:embed="rId2"/>
          <a:srcRect/>
          <a:stretch>
            <a:fillRect/>
          </a:stretch>
        </p:blipFill>
        <p:spPr>
          <a:xfrm>
            <a:off x="381000" y="279565"/>
            <a:ext cx="1676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398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838200"/>
            <a:ext cx="8610600" cy="1066800"/>
          </a:xfrm>
        </p:spPr>
        <p:txBody>
          <a:bodyPr/>
          <a:lstStyle/>
          <a:p>
            <a:pPr algn="ctr"/>
            <a:r>
              <a:rPr lang="en-US" sz="7200" b="1" u="sng">
                <a:ln w="11430"/>
                <a:solidFill>
                  <a:srgbClr val="8CC63E"/>
                </a:solidFill>
                <a:effectLst>
                  <a:outerShdw blurRad="50800" dist="39000" dir="5460000" algn="tl">
                    <a:srgbClr val="000000">
                      <a:alpha val="38000"/>
                    </a:srgbClr>
                  </a:outerShdw>
                </a:effectLst>
              </a:rPr>
              <a:t>Thank you!</a:t>
            </a:r>
            <a:endParaRPr lang="en-US" sz="7200" u="sng"/>
          </a:p>
        </p:txBody>
      </p:sp>
      <p:pic>
        <p:nvPicPr>
          <p:cNvPr id="4" name="Content Placeholder 3"/>
          <p:cNvPicPr>
            <a:picLocks noGrp="1" noChangeAspect="1" noChangeArrowheads="1"/>
          </p:cNvPicPr>
          <p:nvPr>
            <p:ph idx="1"/>
          </p:nvPr>
        </p:nvPicPr>
        <p:blipFill>
          <a:blip r:embed="rId3"/>
          <a:srcRect b="9442"/>
          <a:stretch>
            <a:fillRect/>
          </a:stretch>
        </p:blipFill>
        <p:spPr>
          <a:xfrm>
            <a:off x="2135967" y="1981200"/>
            <a:ext cx="4795865" cy="355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4378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FFF PPT 2012 R5 v_1_CP-03.jpg"/>
          <p:cNvPicPr>
            <a:picLocks noChangeAspect="1"/>
          </p:cNvPicPr>
          <p:nvPr/>
        </p:nvPicPr>
        <p:blipFill>
          <a:blip r:embed="rId2"/>
          <a:srcRect/>
          <a:stretch>
            <a:fillRect/>
          </a:stretch>
        </p:blipFill>
        <p:spPr>
          <a:xfrm>
            <a:off x="533400" y="533400"/>
            <a:ext cx="8229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p:cNvPicPr>
          <p:nvPr/>
        </p:nvPicPr>
        <p:blipFill>
          <a:blip r:embed="rId3"/>
          <a:srcRect/>
          <a:stretch>
            <a:fillRect/>
          </a:stretch>
        </p:blipFill>
        <p:spPr>
          <a:xfrm>
            <a:off x="430213" y="919163"/>
            <a:ext cx="8304212"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5145-134E-477A-87EF-1F9236E72167}"/>
              </a:ext>
            </a:extLst>
          </p:cNvPr>
          <p:cNvSpPr>
            <a:spLocks noGrp="1"/>
          </p:cNvSpPr>
          <p:nvPr>
            <p:ph type="title"/>
          </p:nvPr>
        </p:nvSpPr>
        <p:spPr/>
        <p:txBody>
          <a:bodyPr/>
          <a:lstStyle/>
          <a:p>
            <a:r>
              <a:rPr lang="en-US"/>
              <a:t>Federal Controlled Substances Act</a:t>
            </a:r>
          </a:p>
        </p:txBody>
      </p:sp>
      <p:sp>
        <p:nvSpPr>
          <p:cNvPr id="3" name="Content Placeholder 2">
            <a:extLst>
              <a:ext uri="{FF2B5EF4-FFF2-40B4-BE49-F238E27FC236}">
                <a16:creationId xmlns:a16="http://schemas.microsoft.com/office/drawing/2014/main" id="{026F09D2-6E31-42B3-9B8E-693F9EA8FEF0}"/>
              </a:ext>
            </a:extLst>
          </p:cNvPr>
          <p:cNvSpPr>
            <a:spLocks noGrp="1"/>
          </p:cNvSpPr>
          <p:nvPr>
            <p:ph idx="1"/>
          </p:nvPr>
        </p:nvSpPr>
        <p:spPr>
          <a:xfrm>
            <a:off x="381000" y="1143000"/>
            <a:ext cx="8382000" cy="4419600"/>
          </a:xfrm>
        </p:spPr>
        <p:txBody>
          <a:bodyPr/>
          <a:lstStyle/>
          <a:p>
            <a:r>
              <a:rPr lang="en-US"/>
              <a:t>“Cannabis” and “Marijuana” are the same under federal law.</a:t>
            </a:r>
          </a:p>
          <a:p>
            <a:r>
              <a:rPr lang="en-US"/>
              <a:t>Classified as a </a:t>
            </a:r>
            <a:r>
              <a:rPr lang="en-US" i="1"/>
              <a:t>Schedule 1</a:t>
            </a:r>
            <a:r>
              <a:rPr lang="en-US"/>
              <a:t> drug </a:t>
            </a:r>
          </a:p>
          <a:p>
            <a:pPr lvl="1"/>
            <a:r>
              <a:rPr lang="en-US"/>
              <a:t>Except that in 2018, pure CBD oil was removed from the </a:t>
            </a:r>
            <a:r>
              <a:rPr lang="en-US" i="1"/>
              <a:t>Schedule 1</a:t>
            </a:r>
            <a:r>
              <a:rPr lang="en-US"/>
              <a:t> classification – Farm Act </a:t>
            </a:r>
          </a:p>
          <a:p>
            <a:r>
              <a:rPr lang="en-US"/>
              <a:t>Doctors cannot prescribe marijuana without risk of losing ability to write prescriptions and risk criminal prosecution.</a:t>
            </a:r>
          </a:p>
        </p:txBody>
      </p:sp>
    </p:spTree>
    <p:extLst>
      <p:ext uri="{BB962C8B-B14F-4D97-AF65-F5344CB8AC3E}">
        <p14:creationId xmlns:p14="http://schemas.microsoft.com/office/powerpoint/2010/main" val="2626284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05F0-13CC-43A6-842B-2EE95E4295F2}"/>
              </a:ext>
            </a:extLst>
          </p:cNvPr>
          <p:cNvSpPr>
            <a:spLocks noGrp="1"/>
          </p:cNvSpPr>
          <p:nvPr>
            <p:ph type="title"/>
          </p:nvPr>
        </p:nvSpPr>
        <p:spPr/>
        <p:txBody>
          <a:bodyPr/>
          <a:lstStyle/>
          <a:p>
            <a:r>
              <a:rPr lang="en-US"/>
              <a:t>U.S. Attorney General Memos</a:t>
            </a:r>
          </a:p>
        </p:txBody>
      </p:sp>
      <p:sp>
        <p:nvSpPr>
          <p:cNvPr id="3" name="Content Placeholder 2">
            <a:extLst>
              <a:ext uri="{FF2B5EF4-FFF2-40B4-BE49-F238E27FC236}">
                <a16:creationId xmlns:a16="http://schemas.microsoft.com/office/drawing/2014/main" id="{36A3124F-E21E-4831-871F-2DD458DA4F89}"/>
              </a:ext>
            </a:extLst>
          </p:cNvPr>
          <p:cNvSpPr>
            <a:spLocks noGrp="1"/>
          </p:cNvSpPr>
          <p:nvPr>
            <p:ph idx="1"/>
          </p:nvPr>
        </p:nvSpPr>
        <p:spPr>
          <a:xfrm>
            <a:off x="228600" y="1371600"/>
            <a:ext cx="8610600" cy="4267200"/>
          </a:xfrm>
        </p:spPr>
        <p:txBody>
          <a:bodyPr/>
          <a:lstStyle/>
          <a:p>
            <a:r>
              <a:rPr lang="en-US" sz="2800"/>
              <a:t>U.S. Deputy Attorney General Ogden’s 2009 Memo</a:t>
            </a:r>
          </a:p>
          <a:p>
            <a:pPr lvl="1"/>
            <a:r>
              <a:rPr lang="en-US" sz="2400"/>
              <a:t>Advised federal prosecutors in states with legalized medicinal marijuana to </a:t>
            </a:r>
            <a:r>
              <a:rPr lang="en-US" sz="2400" u="sng"/>
              <a:t>not</a:t>
            </a:r>
            <a:r>
              <a:rPr lang="en-US" sz="2400"/>
              <a:t> prosecute: </a:t>
            </a:r>
          </a:p>
          <a:p>
            <a:pPr lvl="2"/>
            <a:r>
              <a:rPr lang="en-US"/>
              <a:t>“individuals with cancer or other serious illnesses who use marijuana as part of a recommended treatment regiment consistent with applicable state law,” OR </a:t>
            </a:r>
          </a:p>
          <a:p>
            <a:pPr lvl="2"/>
            <a:r>
              <a:rPr lang="en-US"/>
              <a:t>“those caregivers in clear and unambiguous compliance with existing state law who provide such individuals with marijuana”</a:t>
            </a:r>
          </a:p>
        </p:txBody>
      </p:sp>
      <p:pic>
        <p:nvPicPr>
          <p:cNvPr id="5" name="Picture 4" descr="A close up of a sign&#10;&#10;Description automatically generated">
            <a:extLst>
              <a:ext uri="{FF2B5EF4-FFF2-40B4-BE49-F238E27FC236}">
                <a16:creationId xmlns:a16="http://schemas.microsoft.com/office/drawing/2014/main" id="{0E4D81A0-1F99-4EDD-9F0B-A354BE2A0B22}"/>
              </a:ext>
            </a:extLst>
          </p:cNvPr>
          <p:cNvPicPr>
            <a:picLocks noChangeAspect="1"/>
          </p:cNvPicPr>
          <p:nvPr/>
        </p:nvPicPr>
        <p:blipFill>
          <a:blip r:embed="rId3"/>
          <a:srcRect/>
          <a:stretch>
            <a:fillRect/>
          </a:stretch>
        </p:blipFill>
        <p:spPr>
          <a:xfrm>
            <a:off x="1066800" y="5138737"/>
            <a:ext cx="1152525" cy="1152525"/>
          </a:xfrm>
          <a:prstGeom prst="rect">
            <a:avLst/>
          </a:prstGeom>
        </p:spPr>
      </p:pic>
    </p:spTree>
    <p:extLst>
      <p:ext uri="{BB962C8B-B14F-4D97-AF65-F5344CB8AC3E}">
        <p14:creationId xmlns:p14="http://schemas.microsoft.com/office/powerpoint/2010/main" val="939348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6B5E-AB9B-4AB6-8E47-5E817C28EC02}"/>
              </a:ext>
            </a:extLst>
          </p:cNvPr>
          <p:cNvSpPr>
            <a:spLocks noGrp="1"/>
          </p:cNvSpPr>
          <p:nvPr>
            <p:ph type="title"/>
          </p:nvPr>
        </p:nvSpPr>
        <p:spPr/>
        <p:txBody>
          <a:bodyPr/>
          <a:lstStyle/>
          <a:p>
            <a:r>
              <a:rPr lang="en-US"/>
              <a:t>California Compassionate </a:t>
            </a:r>
            <a:br>
              <a:rPr lang="en-US"/>
            </a:br>
            <a:r>
              <a:rPr lang="en-US"/>
              <a:t>Use Act (CUA) of 1996</a:t>
            </a:r>
          </a:p>
        </p:txBody>
      </p:sp>
      <p:sp>
        <p:nvSpPr>
          <p:cNvPr id="3" name="Content Placeholder 2">
            <a:extLst>
              <a:ext uri="{FF2B5EF4-FFF2-40B4-BE49-F238E27FC236}">
                <a16:creationId xmlns:a16="http://schemas.microsoft.com/office/drawing/2014/main" id="{325DA0F6-B696-4E59-9FB7-DCBD76236AAA}"/>
              </a:ext>
            </a:extLst>
          </p:cNvPr>
          <p:cNvSpPr>
            <a:spLocks noGrp="1"/>
          </p:cNvSpPr>
          <p:nvPr>
            <p:ph idx="1"/>
          </p:nvPr>
        </p:nvSpPr>
        <p:spPr>
          <a:xfrm>
            <a:off x="342900" y="2076904"/>
            <a:ext cx="8382000" cy="4267200"/>
          </a:xfrm>
        </p:spPr>
        <p:txBody>
          <a:bodyPr/>
          <a:lstStyle/>
          <a:p>
            <a:r>
              <a:rPr lang="en-US" sz="2800"/>
              <a:t>Purpose:  Ensure seriously ill Californians have right to obtain/use marijuana for medical purposes</a:t>
            </a:r>
          </a:p>
          <a:p>
            <a:r>
              <a:rPr lang="en-US" sz="2800"/>
              <a:t>Exempts people from criminal prosecution </a:t>
            </a:r>
            <a:r>
              <a:rPr lang="en-US" sz="2800" b="1" u="sng">
                <a:solidFill>
                  <a:srgbClr val="7030A0"/>
                </a:solidFill>
              </a:rPr>
              <a:t>under state law </a:t>
            </a:r>
            <a:r>
              <a:rPr lang="en-US" sz="2800"/>
              <a:t>for possession and use of medical marijuana.</a:t>
            </a:r>
          </a:p>
          <a:p>
            <a:r>
              <a:rPr lang="en-US" sz="2800"/>
              <a:t>Physicians cannot </a:t>
            </a:r>
            <a:r>
              <a:rPr lang="en-US" sz="2800" u="sng"/>
              <a:t>prescribe</a:t>
            </a:r>
            <a:r>
              <a:rPr lang="en-US" sz="2800"/>
              <a:t> marijuana (federal criminal offense), but can </a:t>
            </a:r>
            <a:r>
              <a:rPr lang="en-US" sz="2800" u="sng"/>
              <a:t>recommend</a:t>
            </a:r>
            <a:r>
              <a:rPr lang="en-US" sz="2800"/>
              <a:t> marijuana for medical purposes</a:t>
            </a:r>
          </a:p>
        </p:txBody>
      </p:sp>
      <p:pic>
        <p:nvPicPr>
          <p:cNvPr id="4" name="Picture 4" descr="Image result for medical marijuana">
            <a:extLst>
              <a:ext uri="{FF2B5EF4-FFF2-40B4-BE49-F238E27FC236}">
                <a16:creationId xmlns:a16="http://schemas.microsoft.com/office/drawing/2014/main" id="{4C46EAE7-DA0C-462B-B1D8-C75EFB904A96}"/>
              </a:ext>
            </a:extLst>
          </p:cNvPr>
          <p:cNvPicPr>
            <a:picLocks noChangeAspect="1" noChangeArrowheads="1"/>
          </p:cNvPicPr>
          <p:nvPr/>
        </p:nvPicPr>
        <p:blipFill>
          <a:blip r:embed="rId3"/>
          <a:srcRect/>
          <a:stretch>
            <a:fillRect/>
          </a:stretch>
        </p:blipFill>
        <p:spPr>
          <a:xfrm>
            <a:off x="6948470" y="381000"/>
            <a:ext cx="1773382" cy="118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1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6B5E-AB9B-4AB6-8E47-5E817C28EC02}"/>
              </a:ext>
            </a:extLst>
          </p:cNvPr>
          <p:cNvSpPr>
            <a:spLocks noGrp="1"/>
          </p:cNvSpPr>
          <p:nvPr>
            <p:ph type="title"/>
          </p:nvPr>
        </p:nvSpPr>
        <p:spPr>
          <a:xfrm>
            <a:off x="228600" y="228600"/>
            <a:ext cx="8610600" cy="1066800"/>
          </a:xfrm>
        </p:spPr>
        <p:txBody>
          <a:bodyPr/>
          <a:lstStyle/>
          <a:p>
            <a:r>
              <a:rPr lang="en-US"/>
              <a:t>California Compassionate </a:t>
            </a:r>
            <a:br>
              <a:rPr lang="en-US"/>
            </a:br>
            <a:r>
              <a:rPr lang="en-US"/>
              <a:t>Use Act (CUA) of 1996</a:t>
            </a:r>
          </a:p>
        </p:txBody>
      </p:sp>
      <p:sp>
        <p:nvSpPr>
          <p:cNvPr id="3" name="Content Placeholder 2">
            <a:extLst>
              <a:ext uri="{FF2B5EF4-FFF2-40B4-BE49-F238E27FC236}">
                <a16:creationId xmlns:a16="http://schemas.microsoft.com/office/drawing/2014/main" id="{325DA0F6-B696-4E59-9FB7-DCBD76236AAA}"/>
              </a:ext>
            </a:extLst>
          </p:cNvPr>
          <p:cNvSpPr>
            <a:spLocks noGrp="1"/>
          </p:cNvSpPr>
          <p:nvPr>
            <p:ph idx="1"/>
          </p:nvPr>
        </p:nvSpPr>
        <p:spPr>
          <a:xfrm>
            <a:off x="304800" y="1752600"/>
            <a:ext cx="8458200" cy="4267200"/>
          </a:xfrm>
        </p:spPr>
        <p:txBody>
          <a:bodyPr/>
          <a:lstStyle/>
          <a:p>
            <a:pPr marL="0" indent="0">
              <a:buNone/>
            </a:pPr>
            <a:r>
              <a:rPr lang="en-US" sz="2800"/>
              <a:t>To </a:t>
            </a:r>
            <a:r>
              <a:rPr lang="en-US" sz="2800" u="sng"/>
              <a:t>buy</a:t>
            </a:r>
            <a:r>
              <a:rPr lang="en-US" sz="2800"/>
              <a:t> medicinal cannabis, </a:t>
            </a:r>
          </a:p>
          <a:p>
            <a:pPr marL="0" indent="0">
              <a:buNone/>
            </a:pPr>
            <a:r>
              <a:rPr lang="en-US" sz="2800"/>
              <a:t>must be:</a:t>
            </a:r>
          </a:p>
          <a:p>
            <a:r>
              <a:rPr lang="en-US" sz="2800"/>
              <a:t>18 or older</a:t>
            </a:r>
          </a:p>
          <a:p>
            <a:r>
              <a:rPr lang="en-US" sz="2800"/>
              <a:t>And one of the following:</a:t>
            </a:r>
          </a:p>
          <a:p>
            <a:pPr lvl="1"/>
            <a:r>
              <a:rPr lang="en-US" sz="2400"/>
              <a:t>Have a valid physician’s recommendation or</a:t>
            </a:r>
          </a:p>
          <a:p>
            <a:pPr lvl="1"/>
            <a:r>
              <a:rPr lang="en-US" sz="2400"/>
              <a:t>Have a valid county-issued medical marijuana ID card or</a:t>
            </a:r>
          </a:p>
          <a:p>
            <a:pPr lvl="1"/>
            <a:r>
              <a:rPr lang="en-US" sz="2400"/>
              <a:t>Be a “primary caregiver” (as defined in Health and Safety Code) with a valid physician’s recommendation for the patient</a:t>
            </a:r>
          </a:p>
          <a:p>
            <a:endParaRPr lang="en-US"/>
          </a:p>
        </p:txBody>
      </p:sp>
      <p:pic>
        <p:nvPicPr>
          <p:cNvPr id="5" name="Picture 4" descr="Image result for medical marijuana">
            <a:extLst>
              <a:ext uri="{FF2B5EF4-FFF2-40B4-BE49-F238E27FC236}">
                <a16:creationId xmlns:a16="http://schemas.microsoft.com/office/drawing/2014/main" id="{ADE443C6-71C3-48BB-8DF0-A50F61310572}"/>
              </a:ext>
            </a:extLst>
          </p:cNvPr>
          <p:cNvPicPr>
            <a:picLocks noChangeAspect="1" noChangeArrowheads="1"/>
          </p:cNvPicPr>
          <p:nvPr/>
        </p:nvPicPr>
        <p:blipFill>
          <a:blip r:embed="rId3"/>
          <a:srcRect/>
          <a:stretch>
            <a:fillRect/>
          </a:stretch>
        </p:blipFill>
        <p:spPr>
          <a:xfrm>
            <a:off x="7090202" y="392545"/>
            <a:ext cx="1697182" cy="113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32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3 Gradient Title Slide">
  <a:themeElements>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3 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3 Gradient Disclaimer Closing Slide">
  <a:themeElements>
    <a:clrScheme name="F3 Gradient Disclaimer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Gradient Disclaimer Closing Slid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F3 Gradient Disclaimer Closing Slid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Gradient Disclaimer Closing Slid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Gradient Disclaimer Closing Slid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Gradient Disclaimer Closing Slid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Gradient Disclaimer Closing Slid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Gradient Disclaimer Closing Slid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Gradient Disclaimer Closing Slid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Gradient Disclaimer Closing Slid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Gradient Disclaimer Closing Slid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Gradient Disclaimer Closing Slid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Gradient Disclaimer Closing Slid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Gradient Disclaimer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2614</Words>
  <Application>Microsoft Office PowerPoint</Application>
  <PresentationFormat>On-screen Show (4:3)</PresentationFormat>
  <Paragraphs>267</Paragraphs>
  <Slides>57</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57</vt:i4>
      </vt:variant>
    </vt:vector>
  </HeadingPairs>
  <TitlesOfParts>
    <vt:vector size="66" baseType="lpstr">
      <vt:lpstr>ＭＳ Ｐゴシック</vt:lpstr>
      <vt:lpstr>SimSun</vt:lpstr>
      <vt:lpstr>Arial</vt:lpstr>
      <vt:lpstr>Arial Unicode MS</vt:lpstr>
      <vt:lpstr>Tahoma</vt:lpstr>
      <vt:lpstr>Times New Roman</vt:lpstr>
      <vt:lpstr>Wingdings</vt:lpstr>
      <vt:lpstr>F3 Gradient Title Slide</vt:lpstr>
      <vt:lpstr>F3 Gradient Disclaimer Closing Slide</vt:lpstr>
      <vt:lpstr>Inland Empire School Nurse Organization IESNO Legally Speaking: Status of Cannabis  </vt:lpstr>
      <vt:lpstr>Agenda</vt:lpstr>
      <vt:lpstr>Hemp vs. Marijuana</vt:lpstr>
      <vt:lpstr>PowerPoint Presentation</vt:lpstr>
      <vt:lpstr>Federal Controlled Substances Act</vt:lpstr>
      <vt:lpstr>Federal Controlled Substances Act</vt:lpstr>
      <vt:lpstr>U.S. Attorney General Memos</vt:lpstr>
      <vt:lpstr>California Compassionate  Use Act (CUA) of 1996</vt:lpstr>
      <vt:lpstr>California Compassionate  Use Act (CUA) of 1996</vt:lpstr>
      <vt:lpstr>California Adult Use of Marijuana Act or Proposition 64</vt:lpstr>
      <vt:lpstr>Possession of Marijuana – Adults  (18 Years or Older)</vt:lpstr>
      <vt:lpstr>Possession of Marijuana – Minors</vt:lpstr>
      <vt:lpstr>Use of Medical Marijuana</vt:lpstr>
      <vt:lpstr>Use of Any Marijuana</vt:lpstr>
      <vt:lpstr>CDE Issued a News Release  After Passage of Prop 64</vt:lpstr>
      <vt:lpstr>Why Does Compliance with Federal/State Laws on Marijuana Matter?</vt:lpstr>
      <vt:lpstr>PowerPoint Presentation</vt:lpstr>
      <vt:lpstr>Senate Bill 1127 – did not pass</vt:lpstr>
      <vt:lpstr>Senate Bill 1127 – did not pass</vt:lpstr>
      <vt:lpstr>SB 233 (Hill): Jojo’s Act</vt:lpstr>
      <vt:lpstr>SB 233 - Senator Hill - Status</vt:lpstr>
      <vt:lpstr>SB 233 – Senator Hill, Cont. . .</vt:lpstr>
      <vt:lpstr>SB 233 – Senator Hill, Cont. . .</vt:lpstr>
      <vt:lpstr>2019 Cannabis Legislation – so far </vt:lpstr>
      <vt:lpstr>FDA Approval?</vt:lpstr>
      <vt:lpstr>The 2018 Farm Bill</vt:lpstr>
      <vt:lpstr>PowerPoint Presentation</vt:lpstr>
      <vt:lpstr>Impact on Student Discipline</vt:lpstr>
      <vt:lpstr>Impact on Student Discipline </vt:lpstr>
      <vt:lpstr>Impact on Student Discipline</vt:lpstr>
      <vt:lpstr>Impact on Student Discipline</vt:lpstr>
      <vt:lpstr>Determining Whether A Person is Under the Influence </vt:lpstr>
      <vt:lpstr>PowerPoint Presentation</vt:lpstr>
      <vt:lpstr>Special Education Laws </vt:lpstr>
      <vt:lpstr>Student v. Sylvan Union School District (OAH Case No. 2014010077)</vt:lpstr>
      <vt:lpstr>Student v. Rincon Valley Union School District, OAH Case No.  Facts</vt:lpstr>
      <vt:lpstr>Student v. Rincon Valley Union School District, OAH Case No.  Stay Put Order</vt:lpstr>
      <vt:lpstr>Student v. Rincon Valley Union Elementary School District, OAH Case No. 2018050651 Hearing Decision</vt:lpstr>
      <vt:lpstr>Student v. Rincon Valley Union School District, OAH Case No. 2018050651 Why Does This Case Matter to Us?</vt:lpstr>
      <vt:lpstr>PowerPoint Presentation</vt:lpstr>
      <vt:lpstr>Section 504 and Health Care Plans</vt:lpstr>
      <vt:lpstr>Section 504 and Health Care Plans</vt:lpstr>
      <vt:lpstr>Section 504 and Health Care Plans</vt:lpstr>
      <vt:lpstr>Section 504 and Health Care Plans</vt:lpstr>
      <vt:lpstr>Hypothetical</vt:lpstr>
      <vt:lpstr>Administering Medical Marijuana on Campus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Pointers</vt:lpstr>
      <vt:lpstr>Practice Pointers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Inland Empire School Nurse Organization IESNO Legally Speaking: Status of Cannabis  </dc:title>
  <dc:creator>Jonasson, Candy</dc:creator>
  <cp:lastModifiedBy>Jonasson, Candy</cp:lastModifiedBy>
  <cp:revision>2</cp:revision>
  <cp:lastPrinted>2019-09-26T10:06:08Z</cp:lastPrinted>
  <dcterms:created xsi:type="dcterms:W3CDTF">2019-09-26T10:06:08Z</dcterms:created>
  <dcterms:modified xsi:type="dcterms:W3CDTF">2019-09-26T22:05:09Z</dcterms:modified>
</cp:coreProperties>
</file>