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4"/>
  </p:sldMasterIdLst>
  <p:sldIdLst>
    <p:sldId id="256" r:id="rId5"/>
    <p:sldId id="258" r:id="rId6"/>
    <p:sldId id="259" r:id="rId7"/>
    <p:sldId id="261" r:id="rId8"/>
    <p:sldId id="262" r:id="rId9"/>
    <p:sldId id="26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9EA7E0-355A-5526-11D1-36E06E80C2F3}" v="211" dt="2020-11-16T00:19:07.846"/>
    <p1510:client id="{F582E8B7-AB14-46D7-9341-DABBF4EC3FD9}" v="4" dt="2020-11-16T01:20:23.9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A69232-F148-43FF-9A68-D5E48DCEC335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98535B6-0A7E-488E-B714-389B5EE6F765}">
      <dgm:prSet/>
      <dgm:spPr/>
      <dgm:t>
        <a:bodyPr/>
        <a:lstStyle/>
        <a:p>
          <a:r>
            <a:rPr lang="en-US"/>
            <a:t>Students working from home with laptops</a:t>
          </a:r>
        </a:p>
      </dgm:t>
    </dgm:pt>
    <dgm:pt modelId="{4D79E3FA-2B65-4A58-A127-41BAEA8A428A}" type="parTrans" cxnId="{C3E028C6-055E-40C1-BB87-F1B7F50408EA}">
      <dgm:prSet/>
      <dgm:spPr/>
      <dgm:t>
        <a:bodyPr/>
        <a:lstStyle/>
        <a:p>
          <a:endParaRPr lang="en-US"/>
        </a:p>
      </dgm:t>
    </dgm:pt>
    <dgm:pt modelId="{8B517824-2DF9-4898-9D31-7422B61AC720}" type="sibTrans" cxnId="{C3E028C6-055E-40C1-BB87-F1B7F50408EA}">
      <dgm:prSet/>
      <dgm:spPr/>
      <dgm:t>
        <a:bodyPr/>
        <a:lstStyle/>
        <a:p>
          <a:endParaRPr lang="en-US"/>
        </a:p>
      </dgm:t>
    </dgm:pt>
    <dgm:pt modelId="{D03E2333-D812-4223-A4AA-0E27BE11D163}">
      <dgm:prSet/>
      <dgm:spPr/>
      <dgm:t>
        <a:bodyPr/>
        <a:lstStyle/>
        <a:p>
          <a:r>
            <a:rPr lang="en-US"/>
            <a:t>Students are engaging in the classroom </a:t>
          </a:r>
        </a:p>
      </dgm:t>
    </dgm:pt>
    <dgm:pt modelId="{D181B39A-FDF6-4E73-A884-A67AF7231EDD}" type="parTrans" cxnId="{8834ADC4-95C1-4E10-8312-5AF0C47D4EDF}">
      <dgm:prSet/>
      <dgm:spPr/>
      <dgm:t>
        <a:bodyPr/>
        <a:lstStyle/>
        <a:p>
          <a:endParaRPr lang="en-US"/>
        </a:p>
      </dgm:t>
    </dgm:pt>
    <dgm:pt modelId="{22B38C10-FFFD-4B7C-AA50-F477637846D7}" type="sibTrans" cxnId="{8834ADC4-95C1-4E10-8312-5AF0C47D4EDF}">
      <dgm:prSet/>
      <dgm:spPr/>
      <dgm:t>
        <a:bodyPr/>
        <a:lstStyle/>
        <a:p>
          <a:endParaRPr lang="en-US"/>
        </a:p>
      </dgm:t>
    </dgm:pt>
    <dgm:pt modelId="{6C174F33-0B43-4EE1-A35F-746347D64C32}">
      <dgm:prSet/>
      <dgm:spPr/>
      <dgm:t>
        <a:bodyPr/>
        <a:lstStyle/>
        <a:p>
          <a:r>
            <a:rPr lang="en-US"/>
            <a:t>Students encounter technology issues</a:t>
          </a:r>
        </a:p>
      </dgm:t>
    </dgm:pt>
    <dgm:pt modelId="{D5CA15A0-DE11-4CD5-89D9-E3705B03EEFA}" type="parTrans" cxnId="{4D1EA343-8A44-426D-BCA4-8D4CA5DFBFDF}">
      <dgm:prSet/>
      <dgm:spPr/>
      <dgm:t>
        <a:bodyPr/>
        <a:lstStyle/>
        <a:p>
          <a:endParaRPr lang="en-US"/>
        </a:p>
      </dgm:t>
    </dgm:pt>
    <dgm:pt modelId="{001845AD-FAC2-47AE-94BD-EB9AA1F449EB}" type="sibTrans" cxnId="{4D1EA343-8A44-426D-BCA4-8D4CA5DFBFDF}">
      <dgm:prSet/>
      <dgm:spPr/>
      <dgm:t>
        <a:bodyPr/>
        <a:lstStyle/>
        <a:p>
          <a:endParaRPr lang="en-US"/>
        </a:p>
      </dgm:t>
    </dgm:pt>
    <dgm:pt modelId="{A22C622F-8050-480B-B7C6-C55BDAFCB7FD}">
      <dgm:prSet/>
      <dgm:spPr/>
      <dgm:t>
        <a:bodyPr/>
        <a:lstStyle/>
        <a:p>
          <a:r>
            <a:rPr lang="en-US"/>
            <a:t>Students’ learning is at a slower pace for some </a:t>
          </a:r>
        </a:p>
      </dgm:t>
    </dgm:pt>
    <dgm:pt modelId="{5F149CE6-0930-4AE1-AFDF-079F6F1A1119}" type="parTrans" cxnId="{8EB816AE-EB84-467C-A6E6-AD6564DA6FF7}">
      <dgm:prSet/>
      <dgm:spPr/>
      <dgm:t>
        <a:bodyPr/>
        <a:lstStyle/>
        <a:p>
          <a:endParaRPr lang="en-US"/>
        </a:p>
      </dgm:t>
    </dgm:pt>
    <dgm:pt modelId="{D2561DE8-5902-423C-BA61-5B5356B9AFDF}" type="sibTrans" cxnId="{8EB816AE-EB84-467C-A6E6-AD6564DA6FF7}">
      <dgm:prSet/>
      <dgm:spPr/>
      <dgm:t>
        <a:bodyPr/>
        <a:lstStyle/>
        <a:p>
          <a:endParaRPr lang="en-US"/>
        </a:p>
      </dgm:t>
    </dgm:pt>
    <dgm:pt modelId="{D482126F-7A3C-440E-AE58-06B607A940F6}" type="pres">
      <dgm:prSet presAssocID="{20A69232-F148-43FF-9A68-D5E48DCEC335}" presName="matrix" presStyleCnt="0">
        <dgm:presLayoutVars>
          <dgm:chMax val="1"/>
          <dgm:dir/>
          <dgm:resizeHandles val="exact"/>
        </dgm:presLayoutVars>
      </dgm:prSet>
      <dgm:spPr/>
    </dgm:pt>
    <dgm:pt modelId="{786D915C-0211-4AF8-A677-6C4E3A7D6A8B}" type="pres">
      <dgm:prSet presAssocID="{20A69232-F148-43FF-9A68-D5E48DCEC335}" presName="diamond" presStyleLbl="bgShp" presStyleIdx="0" presStyleCnt="1"/>
      <dgm:spPr/>
    </dgm:pt>
    <dgm:pt modelId="{F8063E50-1C03-4C43-98AF-EA265EBC9419}" type="pres">
      <dgm:prSet presAssocID="{20A69232-F148-43FF-9A68-D5E48DCEC335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2C12E2D-8658-4392-8365-8E2E43735E1B}" type="pres">
      <dgm:prSet presAssocID="{20A69232-F148-43FF-9A68-D5E48DCEC335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0CBE062-B902-4D5B-8314-5525B76AFEF9}" type="pres">
      <dgm:prSet presAssocID="{20A69232-F148-43FF-9A68-D5E48DCEC335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BF4ED5-B83B-4F2E-90B9-6DD27777A257}" type="pres">
      <dgm:prSet presAssocID="{20A69232-F148-43FF-9A68-D5E48DCEC335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D1EA343-8A44-426D-BCA4-8D4CA5DFBFDF}" srcId="{20A69232-F148-43FF-9A68-D5E48DCEC335}" destId="{6C174F33-0B43-4EE1-A35F-746347D64C32}" srcOrd="2" destOrd="0" parTransId="{D5CA15A0-DE11-4CD5-89D9-E3705B03EEFA}" sibTransId="{001845AD-FAC2-47AE-94BD-EB9AA1F449EB}"/>
    <dgm:cxn modelId="{B5ADF64E-8225-473F-A9E3-E58C3C7A1F84}" type="presOf" srcId="{D03E2333-D812-4223-A4AA-0E27BE11D163}" destId="{82C12E2D-8658-4392-8365-8E2E43735E1B}" srcOrd="0" destOrd="0" presId="urn:microsoft.com/office/officeart/2005/8/layout/matrix3"/>
    <dgm:cxn modelId="{43896650-B489-40C5-A232-4C5BC18BE8BA}" type="presOf" srcId="{6C174F33-0B43-4EE1-A35F-746347D64C32}" destId="{A0CBE062-B902-4D5B-8314-5525B76AFEF9}" srcOrd="0" destOrd="0" presId="urn:microsoft.com/office/officeart/2005/8/layout/matrix3"/>
    <dgm:cxn modelId="{8EB816AE-EB84-467C-A6E6-AD6564DA6FF7}" srcId="{20A69232-F148-43FF-9A68-D5E48DCEC335}" destId="{A22C622F-8050-480B-B7C6-C55BDAFCB7FD}" srcOrd="3" destOrd="0" parTransId="{5F149CE6-0930-4AE1-AFDF-079F6F1A1119}" sibTransId="{D2561DE8-5902-423C-BA61-5B5356B9AFDF}"/>
    <dgm:cxn modelId="{A64499C1-1341-489D-AF59-D0DB5A6C19A1}" type="presOf" srcId="{498535B6-0A7E-488E-B714-389B5EE6F765}" destId="{F8063E50-1C03-4C43-98AF-EA265EBC9419}" srcOrd="0" destOrd="0" presId="urn:microsoft.com/office/officeart/2005/8/layout/matrix3"/>
    <dgm:cxn modelId="{8834ADC4-95C1-4E10-8312-5AF0C47D4EDF}" srcId="{20A69232-F148-43FF-9A68-D5E48DCEC335}" destId="{D03E2333-D812-4223-A4AA-0E27BE11D163}" srcOrd="1" destOrd="0" parTransId="{D181B39A-FDF6-4E73-A884-A67AF7231EDD}" sibTransId="{22B38C10-FFFD-4B7C-AA50-F477637846D7}"/>
    <dgm:cxn modelId="{C3E028C6-055E-40C1-BB87-F1B7F50408EA}" srcId="{20A69232-F148-43FF-9A68-D5E48DCEC335}" destId="{498535B6-0A7E-488E-B714-389B5EE6F765}" srcOrd="0" destOrd="0" parTransId="{4D79E3FA-2B65-4A58-A127-41BAEA8A428A}" sibTransId="{8B517824-2DF9-4898-9D31-7422B61AC720}"/>
    <dgm:cxn modelId="{4BAE70C6-645B-4701-9460-6DAE5882DA9E}" type="presOf" srcId="{20A69232-F148-43FF-9A68-D5E48DCEC335}" destId="{D482126F-7A3C-440E-AE58-06B607A940F6}" srcOrd="0" destOrd="0" presId="urn:microsoft.com/office/officeart/2005/8/layout/matrix3"/>
    <dgm:cxn modelId="{3F3FEBF5-A143-4C92-9AC1-1AD450852EB3}" type="presOf" srcId="{A22C622F-8050-480B-B7C6-C55BDAFCB7FD}" destId="{8CBF4ED5-B83B-4F2E-90B9-6DD27777A257}" srcOrd="0" destOrd="0" presId="urn:microsoft.com/office/officeart/2005/8/layout/matrix3"/>
    <dgm:cxn modelId="{3F3BB64B-1D30-41B6-9EF9-57C5B4B71170}" type="presParOf" srcId="{D482126F-7A3C-440E-AE58-06B607A940F6}" destId="{786D915C-0211-4AF8-A677-6C4E3A7D6A8B}" srcOrd="0" destOrd="0" presId="urn:microsoft.com/office/officeart/2005/8/layout/matrix3"/>
    <dgm:cxn modelId="{E9EE43B5-18CB-468D-BEF2-F6235B8D18D8}" type="presParOf" srcId="{D482126F-7A3C-440E-AE58-06B607A940F6}" destId="{F8063E50-1C03-4C43-98AF-EA265EBC9419}" srcOrd="1" destOrd="0" presId="urn:microsoft.com/office/officeart/2005/8/layout/matrix3"/>
    <dgm:cxn modelId="{EAF3C4C8-D6A0-4003-94AA-275AB65FA819}" type="presParOf" srcId="{D482126F-7A3C-440E-AE58-06B607A940F6}" destId="{82C12E2D-8658-4392-8365-8E2E43735E1B}" srcOrd="2" destOrd="0" presId="urn:microsoft.com/office/officeart/2005/8/layout/matrix3"/>
    <dgm:cxn modelId="{A3662D11-C5FE-4929-B299-82AA9B697DA0}" type="presParOf" srcId="{D482126F-7A3C-440E-AE58-06B607A940F6}" destId="{A0CBE062-B902-4D5B-8314-5525B76AFEF9}" srcOrd="3" destOrd="0" presId="urn:microsoft.com/office/officeart/2005/8/layout/matrix3"/>
    <dgm:cxn modelId="{08854AD4-6F57-4EE7-9E71-2E93DA6F6172}" type="presParOf" srcId="{D482126F-7A3C-440E-AE58-06B607A940F6}" destId="{8CBF4ED5-B83B-4F2E-90B9-6DD27777A25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6D915C-0211-4AF8-A677-6C4E3A7D6A8B}">
      <dsp:nvSpPr>
        <dsp:cNvPr id="0" name=""/>
        <dsp:cNvSpPr/>
      </dsp:nvSpPr>
      <dsp:spPr>
        <a:xfrm>
          <a:off x="415130" y="0"/>
          <a:ext cx="4351338" cy="435133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063E50-1C03-4C43-98AF-EA265EBC9419}">
      <dsp:nvSpPr>
        <dsp:cNvPr id="0" name=""/>
        <dsp:cNvSpPr/>
      </dsp:nvSpPr>
      <dsp:spPr>
        <a:xfrm>
          <a:off x="828508" y="413377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Students working from home with laptops</a:t>
          </a:r>
        </a:p>
      </dsp:txBody>
      <dsp:txXfrm>
        <a:off x="911350" y="496219"/>
        <a:ext cx="1531337" cy="1531337"/>
      </dsp:txXfrm>
    </dsp:sp>
    <dsp:sp modelId="{82C12E2D-8658-4392-8365-8E2E43735E1B}">
      <dsp:nvSpPr>
        <dsp:cNvPr id="0" name=""/>
        <dsp:cNvSpPr/>
      </dsp:nvSpPr>
      <dsp:spPr>
        <a:xfrm>
          <a:off x="2656070" y="413377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Students are engaging in the classroom </a:t>
          </a:r>
        </a:p>
      </dsp:txBody>
      <dsp:txXfrm>
        <a:off x="2738912" y="496219"/>
        <a:ext cx="1531337" cy="1531337"/>
      </dsp:txXfrm>
    </dsp:sp>
    <dsp:sp modelId="{A0CBE062-B902-4D5B-8314-5525B76AFEF9}">
      <dsp:nvSpPr>
        <dsp:cNvPr id="0" name=""/>
        <dsp:cNvSpPr/>
      </dsp:nvSpPr>
      <dsp:spPr>
        <a:xfrm>
          <a:off x="828508" y="2240939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Students encounter technology issues</a:t>
          </a:r>
        </a:p>
      </dsp:txBody>
      <dsp:txXfrm>
        <a:off x="911350" y="2323781"/>
        <a:ext cx="1531337" cy="1531337"/>
      </dsp:txXfrm>
    </dsp:sp>
    <dsp:sp modelId="{8CBF4ED5-B83B-4F2E-90B9-6DD27777A257}">
      <dsp:nvSpPr>
        <dsp:cNvPr id="0" name=""/>
        <dsp:cNvSpPr/>
      </dsp:nvSpPr>
      <dsp:spPr>
        <a:xfrm>
          <a:off x="2656070" y="2240939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Students’ learning is at a slower pace for some </a:t>
          </a:r>
        </a:p>
      </dsp:txBody>
      <dsp:txXfrm>
        <a:off x="2738912" y="2323781"/>
        <a:ext cx="1531337" cy="1531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31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97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12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47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92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79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29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28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69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50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11/22/20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7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61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f6GXZOmkS0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s://www.youtube.com/watch?v=T64PREdnfp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hyperlink" Target="iframe%20width=%22560%22%20height=%22315%22%20src=%22https:/www.youtube.com/embed/T64PREdnfpk%22%20frameborder=%220%22%20allow=%22accelerometer;%20autoplay;%20clipboard-write;%20encrypted-media;%20gyroscope;%20picture-in-picture%22%20allowfullscreen%3e%3c/ifram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CE3C5560-7A9C-489F-9148-18C5E1D0F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E6BC84-4FA8-44D7-88DE-845B79D2A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5315" y="66257"/>
            <a:ext cx="9642726" cy="283893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Poplar Elementary School</a:t>
            </a:r>
            <a:br>
              <a:rPr lang="en-US" sz="4400" dirty="0">
                <a:solidFill>
                  <a:schemeClr val="bg1"/>
                </a:solidFill>
              </a:rPr>
            </a:br>
            <a:br>
              <a:rPr lang="en-US" sz="4400" dirty="0">
                <a:solidFill>
                  <a:schemeClr val="bg1"/>
                </a:solidFill>
              </a:rPr>
            </a:br>
            <a:endParaRPr lang="en-US" sz="4400" dirty="0">
              <a:solidFill>
                <a:schemeClr val="bg1"/>
              </a:solidFill>
              <a:latin typeface="Univers Condensed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F66CB8-3534-42ED-B1EB-97BFADE8C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0132" y="3638725"/>
            <a:ext cx="6245156" cy="2884109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Distance Learning in the School Setting and 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Re-opening Next Steps 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2020-2021</a:t>
            </a:r>
          </a:p>
        </p:txBody>
      </p:sp>
      <p:sp>
        <p:nvSpPr>
          <p:cNvPr id="37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20768" y="2053732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BEEF932C-601A-4EC7-B95B-9B7404434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7940" y="346899"/>
            <a:ext cx="2136222" cy="1902573"/>
          </a:xfrm>
          <a:prstGeom prst="rect">
            <a:avLst/>
          </a:prstGeom>
        </p:spPr>
      </p:pic>
      <p:sp>
        <p:nvSpPr>
          <p:cNvPr id="41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21325" y="2647922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4" descr="See the source image">
            <a:extLst>
              <a:ext uri="{FF2B5EF4-FFF2-40B4-BE49-F238E27FC236}">
                <a16:creationId xmlns:a16="http://schemas.microsoft.com/office/drawing/2014/main" id="{27D98D91-F328-4D1D-8DFF-17DEF86B4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64630" y="4691049"/>
            <a:ext cx="2865320" cy="1902573"/>
          </a:xfrm>
          <a:prstGeom prst="rect">
            <a:avLst/>
          </a:prstGeom>
          <a:solidFill>
            <a:srgbClr val="FFFFFF"/>
          </a:solidFill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3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77861" y="631310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17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E73946-9C60-4F8F-96AD-2FB762009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929" y="493880"/>
            <a:ext cx="4412419" cy="362621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en-US" sz="50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does </a:t>
            </a:r>
            <a:r>
              <a:rPr lang="en-US" sz="5000" b="1" cap="all" dirty="0">
                <a:solidFill>
                  <a:schemeClr val="bg1"/>
                </a:solidFill>
              </a:rPr>
              <a:t>Distance </a:t>
            </a:r>
            <a:br>
              <a:rPr lang="en-US" sz="5000" b="1" cap="all" dirty="0">
                <a:solidFill>
                  <a:schemeClr val="bg1"/>
                </a:solidFill>
              </a:rPr>
            </a:br>
            <a:r>
              <a:rPr lang="en-US" sz="5000" b="1" cap="all" dirty="0">
                <a:solidFill>
                  <a:schemeClr val="bg1"/>
                </a:solidFill>
              </a:rPr>
              <a:t> </a:t>
            </a:r>
            <a:r>
              <a:rPr lang="en-US" sz="50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Learning Look Like and what’s Next?</a:t>
            </a:r>
            <a:r>
              <a:rPr lang="en-US" sz="5000" b="1" cap="all" dirty="0">
                <a:solidFill>
                  <a:schemeClr val="bg1"/>
                </a:solidFill>
              </a:rPr>
              <a:t> 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2F1A0-433C-4AEC-BC55-4174B07DF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2" y="4677122"/>
            <a:ext cx="4412417" cy="1799179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indent="0" algn="r">
              <a:buNone/>
            </a:pPr>
            <a:r>
              <a:rPr lang="en-US" sz="3200" dirty="0">
                <a:hlinkClick r:id="rId2"/>
              </a:rPr>
              <a:t>https://www.youtube.com/watch?v=T64PREdnfpk</a:t>
            </a:r>
            <a:endParaRPr lang="en-US" sz="3200" dirty="0"/>
          </a:p>
          <a:p>
            <a:pPr marL="0" indent="0" algn="r">
              <a:buNone/>
            </a:pPr>
            <a:endParaRPr lang="en-US" sz="32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0" indent="0" algn="r">
              <a:buNone/>
            </a:pPr>
            <a:r>
              <a:rPr lang="en-US" sz="3200" dirty="0">
                <a:hlinkClick r:id="rId3"/>
              </a:rPr>
              <a:t>https://www.youtube.com/watch?v=Of6GXZOmkS0</a:t>
            </a:r>
            <a:endParaRPr lang="en-US" sz="32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Graphic 17">
            <a:extLst>
              <a:ext uri="{FF2B5EF4-FFF2-40B4-BE49-F238E27FC236}">
                <a16:creationId xmlns:a16="http://schemas.microsoft.com/office/drawing/2014/main" id="{B71758F4-3F46-45DA-8AC5-4E508DA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12034" y="1267063"/>
            <a:ext cx="139037" cy="139039"/>
          </a:xfrm>
          <a:custGeom>
            <a:avLst/>
            <a:gdLst>
              <a:gd name="connsiteX0" fmla="*/ 129600 w 139037"/>
              <a:gd name="connsiteY0" fmla="*/ 60082 h 139039"/>
              <a:gd name="connsiteX1" fmla="*/ 78955 w 139037"/>
              <a:gd name="connsiteY1" fmla="*/ 60082 h 139039"/>
              <a:gd name="connsiteX2" fmla="*/ 78955 w 139037"/>
              <a:gd name="connsiteY2" fmla="*/ 9437 h 139039"/>
              <a:gd name="connsiteX3" fmla="*/ 69519 w 139037"/>
              <a:gd name="connsiteY3" fmla="*/ 0 h 139039"/>
              <a:gd name="connsiteX4" fmla="*/ 60082 w 139037"/>
              <a:gd name="connsiteY4" fmla="*/ 9437 h 139039"/>
              <a:gd name="connsiteX5" fmla="*/ 60082 w 139037"/>
              <a:gd name="connsiteY5" fmla="*/ 60082 h 139039"/>
              <a:gd name="connsiteX6" fmla="*/ 9437 w 139037"/>
              <a:gd name="connsiteY6" fmla="*/ 60082 h 139039"/>
              <a:gd name="connsiteX7" fmla="*/ 0 w 139037"/>
              <a:gd name="connsiteY7" fmla="*/ 69520 h 139039"/>
              <a:gd name="connsiteX8" fmla="*/ 9437 w 139037"/>
              <a:gd name="connsiteY8" fmla="*/ 78957 h 139039"/>
              <a:gd name="connsiteX9" fmla="*/ 60082 w 139037"/>
              <a:gd name="connsiteY9" fmla="*/ 78957 h 139039"/>
              <a:gd name="connsiteX10" fmla="*/ 60082 w 139037"/>
              <a:gd name="connsiteY10" fmla="*/ 129602 h 139039"/>
              <a:gd name="connsiteX11" fmla="*/ 69519 w 139037"/>
              <a:gd name="connsiteY11" fmla="*/ 139039 h 139039"/>
              <a:gd name="connsiteX12" fmla="*/ 78955 w 139037"/>
              <a:gd name="connsiteY12" fmla="*/ 129602 h 139039"/>
              <a:gd name="connsiteX13" fmla="*/ 78955 w 139037"/>
              <a:gd name="connsiteY13" fmla="*/ 78957 h 139039"/>
              <a:gd name="connsiteX14" fmla="*/ 129600 w 139037"/>
              <a:gd name="connsiteY14" fmla="*/ 78957 h 139039"/>
              <a:gd name="connsiteX15" fmla="*/ 139037 w 139037"/>
              <a:gd name="connsiteY15" fmla="*/ 69520 h 139039"/>
              <a:gd name="connsiteX16" fmla="*/ 129600 w 139037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7" h="139039">
                <a:moveTo>
                  <a:pt x="129600" y="60082"/>
                </a:moveTo>
                <a:lnTo>
                  <a:pt x="78955" y="60082"/>
                </a:lnTo>
                <a:lnTo>
                  <a:pt x="78955" y="9437"/>
                </a:lnTo>
                <a:cubicBezTo>
                  <a:pt x="78955" y="4225"/>
                  <a:pt x="74730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7" y="139039"/>
                  <a:pt x="69519" y="139039"/>
                </a:cubicBezTo>
                <a:cubicBezTo>
                  <a:pt x="74730" y="139039"/>
                  <a:pt x="78955" y="134814"/>
                  <a:pt x="78955" y="129602"/>
                </a:cubicBezTo>
                <a:lnTo>
                  <a:pt x="78955" y="78957"/>
                </a:lnTo>
                <a:lnTo>
                  <a:pt x="129600" y="78957"/>
                </a:lnTo>
                <a:cubicBezTo>
                  <a:pt x="134812" y="78957"/>
                  <a:pt x="139037" y="74731"/>
                  <a:pt x="139037" y="69520"/>
                </a:cubicBezTo>
                <a:cubicBezTo>
                  <a:pt x="139037" y="64308"/>
                  <a:pt x="134812" y="60082"/>
                  <a:pt x="129600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Video camera">
            <a:hlinkClick r:id="rId4" action="ppaction://hlinkfile"/>
            <a:extLst>
              <a:ext uri="{FF2B5EF4-FFF2-40B4-BE49-F238E27FC236}">
                <a16:creationId xmlns:a16="http://schemas.microsoft.com/office/drawing/2014/main" id="{5D492BC2-370B-4E8A-B0CC-5A6D9AE0A0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924182" y="5462072"/>
            <a:ext cx="2099024" cy="1312685"/>
          </a:xfrm>
          <a:prstGeom prst="rect">
            <a:avLst/>
          </a:prstGeom>
        </p:spPr>
      </p:pic>
      <p:sp>
        <p:nvSpPr>
          <p:cNvPr id="18" name="Graphic 21">
            <a:extLst>
              <a:ext uri="{FF2B5EF4-FFF2-40B4-BE49-F238E27FC236}">
                <a16:creationId xmlns:a16="http://schemas.microsoft.com/office/drawing/2014/main" id="{8D61482F-F3C5-4D66-8C5D-C6BBE3E12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52801" y="1659316"/>
            <a:ext cx="127713" cy="127714"/>
          </a:xfrm>
          <a:custGeom>
            <a:avLst/>
            <a:gdLst>
              <a:gd name="connsiteX0" fmla="*/ 63857 w 127713"/>
              <a:gd name="connsiteY0" fmla="*/ 18874 h 127714"/>
              <a:gd name="connsiteX1" fmla="*/ 108839 w 127713"/>
              <a:gd name="connsiteY1" fmla="*/ 63857 h 127714"/>
              <a:gd name="connsiteX2" fmla="*/ 63857 w 127713"/>
              <a:gd name="connsiteY2" fmla="*/ 108840 h 127714"/>
              <a:gd name="connsiteX3" fmla="*/ 18874 w 127713"/>
              <a:gd name="connsiteY3" fmla="*/ 63857 h 127714"/>
              <a:gd name="connsiteX4" fmla="*/ 63857 w 127713"/>
              <a:gd name="connsiteY4" fmla="*/ 18874 h 127714"/>
              <a:gd name="connsiteX5" fmla="*/ 63857 w 127713"/>
              <a:gd name="connsiteY5" fmla="*/ 0 h 127714"/>
              <a:gd name="connsiteX6" fmla="*/ 0 w 127713"/>
              <a:gd name="connsiteY6" fmla="*/ 63857 h 127714"/>
              <a:gd name="connsiteX7" fmla="*/ 63857 w 127713"/>
              <a:gd name="connsiteY7" fmla="*/ 127714 h 127714"/>
              <a:gd name="connsiteX8" fmla="*/ 127713 w 127713"/>
              <a:gd name="connsiteY8" fmla="*/ 63857 h 127714"/>
              <a:gd name="connsiteX9" fmla="*/ 63857 w 127713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4">
                <a:moveTo>
                  <a:pt x="63857" y="18874"/>
                </a:moveTo>
                <a:cubicBezTo>
                  <a:pt x="88700" y="18874"/>
                  <a:pt x="108839" y="39014"/>
                  <a:pt x="108839" y="63857"/>
                </a:cubicBezTo>
                <a:cubicBezTo>
                  <a:pt x="108839" y="88700"/>
                  <a:pt x="88700" y="108840"/>
                  <a:pt x="63857" y="108840"/>
                </a:cubicBezTo>
                <a:cubicBezTo>
                  <a:pt x="39013" y="108840"/>
                  <a:pt x="18874" y="88700"/>
                  <a:pt x="18874" y="63857"/>
                </a:cubicBezTo>
                <a:cubicBezTo>
                  <a:pt x="18898" y="39024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346674E0-389B-4727-A478-A7A9B1987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602" y="1946669"/>
            <a:ext cx="5270508" cy="2964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901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83677-5686-47E1-AD1D-68C20D0D2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 Distance Learning Changes Education 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8804DD8-7357-43BA-88CA-9D07E0F0C51D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180DDD-CE13-4B0F-9A0C-1D375DA769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Parents still have to work and come home and support their children</a:t>
            </a:r>
          </a:p>
          <a:p>
            <a:r>
              <a:rPr lang="en-US" sz="3200" dirty="0"/>
              <a:t>Parents cannot support because of the language barrier</a:t>
            </a:r>
          </a:p>
          <a:p>
            <a:r>
              <a:rPr lang="en-US" sz="3200" dirty="0"/>
              <a:t>Parents do not have Wi-Fi</a:t>
            </a:r>
          </a:p>
          <a:p>
            <a:r>
              <a:rPr lang="en-US" sz="3200" dirty="0"/>
              <a:t>Parents are overwhelmed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8334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383EEC-50FA-42E8-A29C-AFE16437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096" y="1289765"/>
            <a:ext cx="4395170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5600" dirty="0">
                <a:solidFill>
                  <a:schemeClr val="bg1"/>
                </a:solidFill>
              </a:rPr>
              <a:t>Schools Provide Support for the Families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6BF19-6D49-4DA9-A863-4B6EE0E51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7039" y="381935"/>
            <a:ext cx="4685916" cy="5974415"/>
          </a:xfrm>
        </p:spPr>
        <p:txBody>
          <a:bodyPr anchor="ctr">
            <a:normAutofit/>
          </a:bodyPr>
          <a:lstStyle/>
          <a:p>
            <a:r>
              <a:rPr lang="en-US" sz="1800" dirty="0"/>
              <a:t>Food is given to the families for 7 meals every Wednesday</a:t>
            </a:r>
          </a:p>
          <a:p>
            <a:r>
              <a:rPr lang="en-US" sz="1800" dirty="0"/>
              <a:t>Materials for students – pencils, papers, whiteboards, hands on materials, textbooks, reading books, are distributed</a:t>
            </a:r>
          </a:p>
          <a:p>
            <a:r>
              <a:rPr lang="en-US" sz="1800" dirty="0"/>
              <a:t>Kaiser Permanente passes out stress balls and other items to our students</a:t>
            </a:r>
          </a:p>
          <a:p>
            <a:r>
              <a:rPr lang="en-US" sz="1800" dirty="0"/>
              <a:t>Pumpkins for students and will be packaging Turkey Dinners for pick up on November 24</a:t>
            </a:r>
            <a:r>
              <a:rPr lang="en-US" sz="1800" baseline="30000" dirty="0"/>
              <a:t>th</a:t>
            </a:r>
            <a:endParaRPr lang="en-US" sz="1800" dirty="0"/>
          </a:p>
          <a:p>
            <a:r>
              <a:rPr lang="en-US" sz="1800" dirty="0"/>
              <a:t>Counseling is available to all families and students</a:t>
            </a:r>
          </a:p>
          <a:p>
            <a:r>
              <a:rPr lang="en-US" sz="1800" dirty="0"/>
              <a:t>Technology support – exchange laptop, hotspots, etc. 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764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DBD904-E5E8-4E21-8D43-45718494B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pPr algn="ctr"/>
            <a:r>
              <a:rPr lang="en-US" sz="6100" dirty="0">
                <a:solidFill>
                  <a:schemeClr val="bg1"/>
                </a:solidFill>
              </a:rPr>
              <a:t>Emotional Well Being of our Students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38A2A3FE-4BD5-43B1-929F-805576D11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2277" y="3934952"/>
            <a:ext cx="5587356" cy="28476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FD5A9A-3887-4DF4-B0CC-60C7F8329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0643" y="381935"/>
            <a:ext cx="5910623" cy="32431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58640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383EEC-50FA-42E8-A29C-AFE16437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096" y="1289765"/>
            <a:ext cx="4395170" cy="4270963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5600" dirty="0">
                <a:solidFill>
                  <a:schemeClr val="bg1"/>
                </a:solidFill>
              </a:rPr>
              <a:t>What safety measures and plans are in place to return to a physical campus?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6BF19-6D49-4DA9-A863-4B6EE0E51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381935"/>
            <a:ext cx="5371747" cy="6270535"/>
          </a:xfrm>
        </p:spPr>
        <p:txBody>
          <a:bodyPr anchor="ctr">
            <a:normAutofit lnSpcReduction="10000"/>
          </a:bodyPr>
          <a:lstStyle/>
          <a:p>
            <a:r>
              <a:rPr lang="en-US" sz="1800" dirty="0"/>
              <a:t>Follow FUSD Health and Safety Plan 20-21</a:t>
            </a:r>
          </a:p>
          <a:p>
            <a:r>
              <a:rPr lang="en-US" sz="1800" dirty="0"/>
              <a:t>Weekly </a:t>
            </a:r>
            <a:r>
              <a:rPr lang="en-US" sz="1800" dirty="0" err="1"/>
              <a:t>Covid</a:t>
            </a:r>
            <a:r>
              <a:rPr lang="en-US" sz="1800" dirty="0"/>
              <a:t>- 19 checks with our i- Auditor app. </a:t>
            </a:r>
          </a:p>
          <a:p>
            <a:r>
              <a:rPr lang="en-US" sz="1800" dirty="0"/>
              <a:t>When the county moves to a new tier the plans will be in place to move forward with our negotiations teams</a:t>
            </a:r>
          </a:p>
          <a:p>
            <a:r>
              <a:rPr lang="en-US" sz="1800" dirty="0"/>
              <a:t>Thermometers and Thermo scanners are on campus for scanning all students and staff</a:t>
            </a:r>
          </a:p>
          <a:p>
            <a:r>
              <a:rPr lang="en-US" sz="1800" dirty="0"/>
              <a:t>Signage is posted for Social Distancing and mandatory masks</a:t>
            </a:r>
          </a:p>
          <a:p>
            <a:r>
              <a:rPr lang="en-US" sz="1800" dirty="0"/>
              <a:t>Footprint stickers are on the ground showing students were to stand (6 feet apart)</a:t>
            </a:r>
          </a:p>
          <a:p>
            <a:r>
              <a:rPr lang="en-US" sz="1800" dirty="0"/>
              <a:t>Hybrid model differs per district</a:t>
            </a:r>
          </a:p>
          <a:p>
            <a:r>
              <a:rPr lang="en-US" sz="1800" dirty="0"/>
              <a:t>One- way hallways so students are socially distant</a:t>
            </a:r>
          </a:p>
          <a:p>
            <a:r>
              <a:rPr lang="en-US" sz="1800" dirty="0"/>
              <a:t>For FUSD Elem. tentative for now- Desks are arranged with A/B Stickers and Cohort A will be Monday- Tuesday and Cohort B will be Thursday- Friday. </a:t>
            </a:r>
          </a:p>
          <a:p>
            <a:r>
              <a:rPr lang="en-US" sz="1800" dirty="0"/>
              <a:t>If students show symptoms or are identified, we have an isolation room (care room). 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655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DAF54D-4416-4637-B470-893EF0DC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034" y="3970474"/>
            <a:ext cx="8653845" cy="90701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61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will students be in school in the coming year?  </a:t>
            </a:r>
            <a:endParaRPr lang="en-US" sz="6100" b="1" i="0" kern="1200" cap="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D3F7E221-DAEC-4AE1-A3B7-EBA3B7EC7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32" y="301624"/>
            <a:ext cx="3574784" cy="178739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7AB0FD42-B3F0-4E7A-85B8-57C95E99D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93" y="209068"/>
            <a:ext cx="3257275" cy="216283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30" name="Picture 6" descr="See the source image">
            <a:extLst>
              <a:ext uri="{FF2B5EF4-FFF2-40B4-BE49-F238E27FC236}">
                <a16:creationId xmlns:a16="http://schemas.microsoft.com/office/drawing/2014/main" id="{FBF6D046-D9E3-4D2F-8D1A-53C269722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372" y="4652326"/>
            <a:ext cx="3935096" cy="19675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34" name="Picture 10" descr="See the source image">
            <a:extLst>
              <a:ext uri="{FF2B5EF4-FFF2-40B4-BE49-F238E27FC236}">
                <a16:creationId xmlns:a16="http://schemas.microsoft.com/office/drawing/2014/main" id="{285D5F35-2F47-4D2E-A7BF-DCB71F0DF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4570873"/>
            <a:ext cx="3461894" cy="204900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841220209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982C7CC9668A4AA153C78DA3EB6B7D" ma:contentTypeVersion="13" ma:contentTypeDescription="Create a new document." ma:contentTypeScope="" ma:versionID="3822db8567862361d582ef5cdf78b32b">
  <xsd:schema xmlns:xsd="http://www.w3.org/2001/XMLSchema" xmlns:xs="http://www.w3.org/2001/XMLSchema" xmlns:p="http://schemas.microsoft.com/office/2006/metadata/properties" xmlns:ns3="bd59cab8-d0a9-4338-bef9-8d40a58db050" xmlns:ns4="ff4f80b8-d6f0-449a-99f0-366930fe2e2a" targetNamespace="http://schemas.microsoft.com/office/2006/metadata/properties" ma:root="true" ma:fieldsID="25d231dc21793e2d39c2b12fc6423010" ns3:_="" ns4:_="">
    <xsd:import namespace="bd59cab8-d0a9-4338-bef9-8d40a58db050"/>
    <xsd:import namespace="ff4f80b8-d6f0-449a-99f0-366930fe2e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59cab8-d0a9-4338-bef9-8d40a58db0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4f80b8-d6f0-449a-99f0-366930fe2e2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C41195-B6C9-423B-850A-474A6F544A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59cab8-d0a9-4338-bef9-8d40a58db050"/>
    <ds:schemaRef ds:uri="ff4f80b8-d6f0-449a-99f0-366930fe2e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2B1C5C-774B-4FED-9B72-CFE0CB7B553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EB2039F-2DE5-4A02-945F-698F6E2929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364</Words>
  <Application>Microsoft Macintosh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Univers</vt:lpstr>
      <vt:lpstr>Univers Condensed</vt:lpstr>
      <vt:lpstr>GradientVTI</vt:lpstr>
      <vt:lpstr>Poplar Elementary School  </vt:lpstr>
      <vt:lpstr>What does Distance   Learning Look Like and what’s Next? </vt:lpstr>
      <vt:lpstr> Distance Learning Changes Education </vt:lpstr>
      <vt:lpstr>Schools Provide Support for the Families</vt:lpstr>
      <vt:lpstr>Emotional Well Being of our Students</vt:lpstr>
      <vt:lpstr>What safety measures and plans are in place to return to a physical campus?</vt:lpstr>
      <vt:lpstr> will students be in school in the coming year?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Poplar Elementary School  </dc:title>
  <dc:creator>Jacqueline I Piddington</dc:creator>
  <cp:lastModifiedBy>Navarro, Rocio</cp:lastModifiedBy>
  <cp:revision>2</cp:revision>
  <dcterms:created xsi:type="dcterms:W3CDTF">2020-11-16T00:34:41Z</dcterms:created>
  <dcterms:modified xsi:type="dcterms:W3CDTF">2020-11-22T17:09:10Z</dcterms:modified>
</cp:coreProperties>
</file>